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86"/>
  </p:notesMasterIdLst>
  <p:sldIdLst>
    <p:sldId id="257" r:id="rId2"/>
    <p:sldId id="355" r:id="rId3"/>
    <p:sldId id="295" r:id="rId4"/>
    <p:sldId id="258" r:id="rId5"/>
    <p:sldId id="260" r:id="rId6"/>
    <p:sldId id="261" r:id="rId7"/>
    <p:sldId id="341" r:id="rId8"/>
    <p:sldId id="262" r:id="rId9"/>
    <p:sldId id="264" r:id="rId10"/>
    <p:sldId id="278" r:id="rId11"/>
    <p:sldId id="296" r:id="rId12"/>
    <p:sldId id="267" r:id="rId13"/>
    <p:sldId id="269" r:id="rId14"/>
    <p:sldId id="270" r:id="rId15"/>
    <p:sldId id="271" r:id="rId16"/>
    <p:sldId id="272" r:id="rId17"/>
    <p:sldId id="273" r:id="rId18"/>
    <p:sldId id="274" r:id="rId19"/>
    <p:sldId id="275" r:id="rId20"/>
    <p:sldId id="276" r:id="rId21"/>
    <p:sldId id="304" r:id="rId22"/>
    <p:sldId id="330" r:id="rId23"/>
    <p:sldId id="342" r:id="rId24"/>
    <p:sldId id="279" r:id="rId25"/>
    <p:sldId id="280" r:id="rId26"/>
    <p:sldId id="281" r:id="rId27"/>
    <p:sldId id="345" r:id="rId28"/>
    <p:sldId id="344" r:id="rId29"/>
    <p:sldId id="346" r:id="rId30"/>
    <p:sldId id="347" r:id="rId31"/>
    <p:sldId id="348" r:id="rId32"/>
    <p:sldId id="349" r:id="rId33"/>
    <p:sldId id="350" r:id="rId34"/>
    <p:sldId id="351" r:id="rId35"/>
    <p:sldId id="352" r:id="rId36"/>
    <p:sldId id="353" r:id="rId37"/>
    <p:sldId id="354" r:id="rId38"/>
    <p:sldId id="357" r:id="rId39"/>
    <p:sldId id="356" r:id="rId40"/>
    <p:sldId id="324" r:id="rId41"/>
    <p:sldId id="325" r:id="rId42"/>
    <p:sldId id="326" r:id="rId43"/>
    <p:sldId id="299" r:id="rId44"/>
    <p:sldId id="358" r:id="rId45"/>
    <p:sldId id="359" r:id="rId46"/>
    <p:sldId id="360" r:id="rId47"/>
    <p:sldId id="337" r:id="rId48"/>
    <p:sldId id="327" r:id="rId49"/>
    <p:sldId id="338" r:id="rId50"/>
    <p:sldId id="339" r:id="rId51"/>
    <p:sldId id="340" r:id="rId52"/>
    <p:sldId id="329" r:id="rId53"/>
    <p:sldId id="328" r:id="rId54"/>
    <p:sldId id="283" r:id="rId55"/>
    <p:sldId id="284" r:id="rId56"/>
    <p:sldId id="285" r:id="rId57"/>
    <p:sldId id="323" r:id="rId58"/>
    <p:sldId id="297" r:id="rId59"/>
    <p:sldId id="298" r:id="rId60"/>
    <p:sldId id="292" r:id="rId61"/>
    <p:sldId id="300" r:id="rId62"/>
    <p:sldId id="293" r:id="rId63"/>
    <p:sldId id="331" r:id="rId64"/>
    <p:sldId id="294" r:id="rId65"/>
    <p:sldId id="305" r:id="rId66"/>
    <p:sldId id="314" r:id="rId67"/>
    <p:sldId id="307" r:id="rId68"/>
    <p:sldId id="312" r:id="rId69"/>
    <p:sldId id="308" r:id="rId70"/>
    <p:sldId id="306" r:id="rId71"/>
    <p:sldId id="311" r:id="rId72"/>
    <p:sldId id="313" r:id="rId73"/>
    <p:sldId id="315" r:id="rId74"/>
    <p:sldId id="316" r:id="rId75"/>
    <p:sldId id="317" r:id="rId76"/>
    <p:sldId id="318" r:id="rId77"/>
    <p:sldId id="320" r:id="rId78"/>
    <p:sldId id="310" r:id="rId79"/>
    <p:sldId id="332" r:id="rId80"/>
    <p:sldId id="333" r:id="rId81"/>
    <p:sldId id="334" r:id="rId82"/>
    <p:sldId id="335" r:id="rId83"/>
    <p:sldId id="336" r:id="rId84"/>
    <p:sldId id="302"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355"/>
            <p14:sldId id="295"/>
          </p14:sldIdLst>
        </p14:section>
        <p14:section name="Unsafe code" id="{289697E8-F337-BD48-A8D7-AEB8B93C5BCE}">
          <p14:sldIdLst>
            <p14:sldId id="258"/>
            <p14:sldId id="260"/>
            <p14:sldId id="261"/>
            <p14:sldId id="341"/>
            <p14:sldId id="262"/>
            <p14:sldId id="264"/>
            <p14:sldId id="278"/>
            <p14:sldId id="296"/>
            <p14:sldId id="267"/>
            <p14:sldId id="269"/>
            <p14:sldId id="270"/>
            <p14:sldId id="271"/>
            <p14:sldId id="272"/>
            <p14:sldId id="273"/>
            <p14:sldId id="274"/>
            <p14:sldId id="275"/>
            <p14:sldId id="276"/>
            <p14:sldId id="304"/>
            <p14:sldId id="330"/>
            <p14:sldId id="342"/>
          </p14:sldIdLst>
        </p14:section>
        <p14:section name="Interior mutability" id="{3D740A71-2067-DE49-A820-63C83D6D9319}">
          <p14:sldIdLst>
            <p14:sldId id="279"/>
            <p14:sldId id="280"/>
            <p14:sldId id="281"/>
            <p14:sldId id="345"/>
            <p14:sldId id="344"/>
            <p14:sldId id="346"/>
            <p14:sldId id="347"/>
            <p14:sldId id="348"/>
            <p14:sldId id="349"/>
            <p14:sldId id="350"/>
            <p14:sldId id="351"/>
            <p14:sldId id="352"/>
            <p14:sldId id="353"/>
            <p14:sldId id="354"/>
            <p14:sldId id="357"/>
            <p14:sldId id="356"/>
            <p14:sldId id="324"/>
            <p14:sldId id="325"/>
            <p14:sldId id="326"/>
            <p14:sldId id="299"/>
            <p14:sldId id="358"/>
            <p14:sldId id="359"/>
            <p14:sldId id="360"/>
            <p14:sldId id="337"/>
            <p14:sldId id="327"/>
            <p14:sldId id="338"/>
            <p14:sldId id="339"/>
            <p14:sldId id="340"/>
            <p14:sldId id="329"/>
            <p14:sldId id="328"/>
            <p14:sldId id="283"/>
            <p14:sldId id="284"/>
            <p14:sldId id="285"/>
            <p14:sldId id="323"/>
            <p14:sldId id="297"/>
            <p14:sldId id="298"/>
            <p14:sldId id="292"/>
            <p14:sldId id="300"/>
            <p14:sldId id="293"/>
            <p14:sldId id="331"/>
          </p14:sldIdLst>
        </p14:section>
        <p14:section name="Concurrency" id="{182D454E-F6C8-AE43-BA7D-AEAC5A894348}">
          <p14:sldIdLst>
            <p14:sldId id="294"/>
            <p14:sldId id="305"/>
            <p14:sldId id="314"/>
            <p14:sldId id="307"/>
            <p14:sldId id="312"/>
            <p14:sldId id="308"/>
            <p14:sldId id="306"/>
            <p14:sldId id="311"/>
            <p14:sldId id="313"/>
            <p14:sldId id="315"/>
            <p14:sldId id="316"/>
            <p14:sldId id="317"/>
            <p14:sldId id="318"/>
            <p14:sldId id="320"/>
            <p14:sldId id="310"/>
            <p14:sldId id="332"/>
            <p14:sldId id="333"/>
            <p14:sldId id="334"/>
            <p14:sldId id="335"/>
            <p14:sldId id="336"/>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B69B"/>
    <a:srgbClr val="CEEDFF"/>
    <a:srgbClr val="72720F"/>
    <a:srgbClr val="ADF4EE"/>
    <a:srgbClr val="00F5F3"/>
    <a:srgbClr val="9CAA58"/>
    <a:srgbClr val="DCEF79"/>
    <a:srgbClr val="F6FFC0"/>
    <a:srgbClr val="51510C"/>
    <a:srgbClr val="FFF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37"/>
    <p:restoredTop sz="88117"/>
  </p:normalViewPr>
  <p:slideViewPr>
    <p:cSldViewPr snapToGrid="0">
      <p:cViewPr>
        <p:scale>
          <a:sx n="80" d="100"/>
          <a:sy n="80" d="100"/>
        </p:scale>
        <p:origin x="272" y="640"/>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10/30/24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3</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the section, I want to talk more about these last 2 points. Why does interior mutability not ruin the simplicity of the </a:t>
            </a:r>
            <a:r>
              <a:rPr lang="en-US" dirty="0" err="1"/>
              <a:t>Verus’s</a:t>
            </a:r>
            <a:r>
              <a:rPr lang="en-US" dirty="0"/>
              <a:t> encoding that is otherwise afforded by Rust’s strict aliasing rules?</a:t>
            </a:r>
          </a:p>
        </p:txBody>
      </p:sp>
      <p:sp>
        <p:nvSpPr>
          <p:cNvPr id="4" name="Slide Number Placeholder 3"/>
          <p:cNvSpPr>
            <a:spLocks noGrp="1"/>
          </p:cNvSpPr>
          <p:nvPr>
            <p:ph type="sldNum" sz="quarter" idx="5"/>
          </p:nvPr>
        </p:nvSpPr>
        <p:spPr/>
        <p:txBody>
          <a:bodyPr/>
          <a:lstStyle/>
          <a:p>
            <a:fld id="{F24F1A9D-7E66-9E4A-9F88-5063F1711E7F}" type="slidenum">
              <a:rPr lang="en-US" smtClean="0"/>
              <a:t>48</a:t>
            </a:fld>
            <a:endParaRPr lang="en-US"/>
          </a:p>
        </p:txBody>
      </p:sp>
    </p:spTree>
    <p:extLst>
      <p:ext uri="{BB962C8B-B14F-4D97-AF65-F5344CB8AC3E}">
        <p14:creationId xmlns:p14="http://schemas.microsoft.com/office/powerpoint/2010/main" val="4083199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sense, interior mutability actually becomes a reasoning *aid*, not a </a:t>
            </a:r>
            <a:r>
              <a:rPr lang="en-US" dirty="0" err="1"/>
              <a:t>complexifier</a:t>
            </a:r>
            <a:r>
              <a:rPr lang="en-US" dirty="0"/>
              <a:t>.</a:t>
            </a:r>
          </a:p>
          <a:p>
            <a:r>
              <a:rPr lang="en-US" dirty="0"/>
              <a:t>Of course, this isn’t always possible – sometimes the client needs to reason about the evolving state of </a:t>
            </a:r>
            <a:r>
              <a:rPr lang="en-US" dirty="0" err="1"/>
              <a:t>FooObject</a:t>
            </a:r>
            <a:r>
              <a:rPr lang="en-US" dirty="0"/>
              <a:t>; but if the mutation is purely an implementation detail, this can be a huge aid for ergonomics and reasoning.</a:t>
            </a:r>
          </a:p>
        </p:txBody>
      </p:sp>
      <p:sp>
        <p:nvSpPr>
          <p:cNvPr id="4" name="Slide Number Placeholder 3"/>
          <p:cNvSpPr>
            <a:spLocks noGrp="1"/>
          </p:cNvSpPr>
          <p:nvPr>
            <p:ph type="sldNum" sz="quarter" idx="5"/>
          </p:nvPr>
        </p:nvSpPr>
        <p:spPr/>
        <p:txBody>
          <a:bodyPr/>
          <a:lstStyle/>
          <a:p>
            <a:fld id="{F24F1A9D-7E66-9E4A-9F88-5063F1711E7F}" type="slidenum">
              <a:rPr lang="en-US" smtClean="0"/>
              <a:t>52</a:t>
            </a:fld>
            <a:endParaRPr lang="en-US"/>
          </a:p>
        </p:txBody>
      </p:sp>
    </p:spTree>
    <p:extLst>
      <p:ext uri="{BB962C8B-B14F-4D97-AF65-F5344CB8AC3E}">
        <p14:creationId xmlns:p14="http://schemas.microsoft.com/office/powerpoint/2010/main" val="1462632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this is possible is that interior mutability allows for the *encapsulation* of mutation, as in this diagram here. This depicts a library with a type called </a:t>
            </a:r>
            <a:r>
              <a:rPr lang="en-US" dirty="0" err="1"/>
              <a:t>FooObject</a:t>
            </a:r>
            <a:r>
              <a:rPr lang="en-US" dirty="0"/>
              <a:t>, and internally it does some mutation via interior mutability. Meanwhile, the client code operates on a shared reference to </a:t>
            </a:r>
            <a:r>
              <a:rPr lang="en-US" dirty="0" err="1"/>
              <a:t>FooObject</a:t>
            </a:r>
            <a:r>
              <a:rPr lang="en-US" dirty="0"/>
              <a:t>, so we can reason about the client code as if there were no mutation at all. This is sort of hinted at by the name “interior mutability”, i.e., the mutation inside the library code isn’t observed externally. In this sense, interior mutability actually becomes a reasoning *aid*, not a </a:t>
            </a:r>
            <a:r>
              <a:rPr lang="en-US" dirty="0" err="1"/>
              <a:t>complexifier</a:t>
            </a:r>
            <a:r>
              <a:rPr lang="en-US" dirty="0"/>
              <a:t>. [click for speech bubble]</a:t>
            </a:r>
          </a:p>
        </p:txBody>
      </p:sp>
      <p:sp>
        <p:nvSpPr>
          <p:cNvPr id="4" name="Slide Number Placeholder 3"/>
          <p:cNvSpPr>
            <a:spLocks noGrp="1"/>
          </p:cNvSpPr>
          <p:nvPr>
            <p:ph type="sldNum" sz="quarter" idx="5"/>
          </p:nvPr>
        </p:nvSpPr>
        <p:spPr/>
        <p:txBody>
          <a:bodyPr/>
          <a:lstStyle/>
          <a:p>
            <a:fld id="{F24F1A9D-7E66-9E4A-9F88-5063F1711E7F}" type="slidenum">
              <a:rPr lang="en-US" smtClean="0"/>
              <a:t>53</a:t>
            </a:fld>
            <a:endParaRPr lang="en-US"/>
          </a:p>
        </p:txBody>
      </p:sp>
    </p:spTree>
    <p:extLst>
      <p:ext uri="{BB962C8B-B14F-4D97-AF65-F5344CB8AC3E}">
        <p14:creationId xmlns:p14="http://schemas.microsoft.com/office/powerpoint/2010/main" val="2275799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54</a:t>
            </a:fld>
            <a:endParaRPr lang="en-US"/>
          </a:p>
        </p:txBody>
      </p:sp>
    </p:spTree>
    <p:extLst>
      <p:ext uri="{BB962C8B-B14F-4D97-AF65-F5344CB8AC3E}">
        <p14:creationId xmlns:p14="http://schemas.microsoft.com/office/powerpoint/2010/main" val="2521393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63</a:t>
            </a:fld>
            <a:endParaRPr lang="en-US"/>
          </a:p>
        </p:txBody>
      </p:sp>
    </p:spTree>
    <p:extLst>
      <p:ext uri="{BB962C8B-B14F-4D97-AF65-F5344CB8AC3E}">
        <p14:creationId xmlns:p14="http://schemas.microsoft.com/office/powerpoint/2010/main" val="595985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64</a:t>
            </a:fld>
            <a:endParaRPr lang="en-US"/>
          </a:p>
        </p:txBody>
      </p:sp>
    </p:spTree>
    <p:extLst>
      <p:ext uri="{BB962C8B-B14F-4D97-AF65-F5344CB8AC3E}">
        <p14:creationId xmlns:p14="http://schemas.microsoft.com/office/powerpoint/2010/main" val="2631132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lock is _multi-threaded_ but it isn’t truly concurrent.</a:t>
            </a:r>
          </a:p>
        </p:txBody>
      </p:sp>
      <p:sp>
        <p:nvSpPr>
          <p:cNvPr id="4" name="Slide Number Placeholder 3"/>
          <p:cNvSpPr>
            <a:spLocks noGrp="1"/>
          </p:cNvSpPr>
          <p:nvPr>
            <p:ph type="sldNum" sz="quarter" idx="5"/>
          </p:nvPr>
        </p:nvSpPr>
        <p:spPr/>
        <p:txBody>
          <a:bodyPr/>
          <a:lstStyle/>
          <a:p>
            <a:fld id="{F24F1A9D-7E66-9E4A-9F88-5063F1711E7F}" type="slidenum">
              <a:rPr lang="en-US" smtClean="0"/>
              <a:t>65</a:t>
            </a:fld>
            <a:endParaRPr lang="en-US"/>
          </a:p>
        </p:txBody>
      </p:sp>
    </p:spTree>
    <p:extLst>
      <p:ext uri="{BB962C8B-B14F-4D97-AF65-F5344CB8AC3E}">
        <p14:creationId xmlns:p14="http://schemas.microsoft.com/office/powerpoint/2010/main" val="1739081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72</a:t>
            </a:fld>
            <a:endParaRPr lang="en-US"/>
          </a:p>
        </p:txBody>
      </p:sp>
    </p:spTree>
    <p:extLst>
      <p:ext uri="{BB962C8B-B14F-4D97-AF65-F5344CB8AC3E}">
        <p14:creationId xmlns:p14="http://schemas.microsoft.com/office/powerpoint/2010/main" val="2892510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73</a:t>
            </a:fld>
            <a:endParaRPr lang="en-US"/>
          </a:p>
        </p:txBody>
      </p:sp>
    </p:spTree>
    <p:extLst>
      <p:ext uri="{BB962C8B-B14F-4D97-AF65-F5344CB8AC3E}">
        <p14:creationId xmlns:p14="http://schemas.microsoft.com/office/powerpoint/2010/main" val="1343299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74</a:t>
            </a:fld>
            <a:endParaRPr lang="en-US"/>
          </a:p>
        </p:txBody>
      </p:sp>
    </p:spTree>
    <p:extLst>
      <p:ext uri="{BB962C8B-B14F-4D97-AF65-F5344CB8AC3E}">
        <p14:creationId xmlns:p14="http://schemas.microsoft.com/office/powerpoint/2010/main" val="536428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12</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75</a:t>
            </a:fld>
            <a:endParaRPr lang="en-US"/>
          </a:p>
        </p:txBody>
      </p:sp>
    </p:spTree>
    <p:extLst>
      <p:ext uri="{BB962C8B-B14F-4D97-AF65-F5344CB8AC3E}">
        <p14:creationId xmlns:p14="http://schemas.microsoft.com/office/powerpoint/2010/main" val="3081207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76</a:t>
            </a:fld>
            <a:endParaRPr lang="en-US"/>
          </a:p>
        </p:txBody>
      </p:sp>
    </p:spTree>
    <p:extLst>
      <p:ext uri="{BB962C8B-B14F-4D97-AF65-F5344CB8AC3E}">
        <p14:creationId xmlns:p14="http://schemas.microsoft.com/office/powerpoint/2010/main" val="1812449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77</a:t>
            </a:fld>
            <a:endParaRPr lang="en-US"/>
          </a:p>
        </p:txBody>
      </p:sp>
    </p:spTree>
    <p:extLst>
      <p:ext uri="{BB962C8B-B14F-4D97-AF65-F5344CB8AC3E}">
        <p14:creationId xmlns:p14="http://schemas.microsoft.com/office/powerpoint/2010/main" val="1762708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78</a:t>
            </a:fld>
            <a:endParaRPr lang="en-US"/>
          </a:p>
        </p:txBody>
      </p:sp>
    </p:spTree>
    <p:extLst>
      <p:ext uri="{BB962C8B-B14F-4D97-AF65-F5344CB8AC3E}">
        <p14:creationId xmlns:p14="http://schemas.microsoft.com/office/powerpoint/2010/main" val="3572840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space-reaching invariant reaches through the ”ghost dimension”</a:t>
            </a:r>
          </a:p>
        </p:txBody>
      </p:sp>
      <p:sp>
        <p:nvSpPr>
          <p:cNvPr id="4" name="Slide Number Placeholder 3"/>
          <p:cNvSpPr>
            <a:spLocks noGrp="1"/>
          </p:cNvSpPr>
          <p:nvPr>
            <p:ph type="sldNum" sz="quarter" idx="5"/>
          </p:nvPr>
        </p:nvSpPr>
        <p:spPr/>
        <p:txBody>
          <a:bodyPr/>
          <a:lstStyle/>
          <a:p>
            <a:fld id="{F24F1A9D-7E66-9E4A-9F88-5063F1711E7F}" type="slidenum">
              <a:rPr lang="en-US" smtClean="0"/>
              <a:t>82</a:t>
            </a:fld>
            <a:endParaRPr lang="en-US"/>
          </a:p>
        </p:txBody>
      </p:sp>
    </p:spTree>
    <p:extLst>
      <p:ext uri="{BB962C8B-B14F-4D97-AF65-F5344CB8AC3E}">
        <p14:creationId xmlns:p14="http://schemas.microsoft.com/office/powerpoint/2010/main" val="1118077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that Rust does have the capability to cleanly reason about these concepts, it’s just slightly out of reach. We need to grasp a little farther.</a:t>
            </a:r>
          </a:p>
        </p:txBody>
      </p:sp>
      <p:sp>
        <p:nvSpPr>
          <p:cNvPr id="4" name="Slide Number Placeholder 3"/>
          <p:cNvSpPr>
            <a:spLocks noGrp="1"/>
          </p:cNvSpPr>
          <p:nvPr>
            <p:ph type="sldNum" sz="quarter" idx="5"/>
          </p:nvPr>
        </p:nvSpPr>
        <p:spPr/>
        <p:txBody>
          <a:bodyPr/>
          <a:lstStyle/>
          <a:p>
            <a:fld id="{F24F1A9D-7E66-9E4A-9F88-5063F1711E7F}" type="slidenum">
              <a:rPr lang="en-US" smtClean="0"/>
              <a:t>18</a:t>
            </a:fld>
            <a:endParaRPr lang="en-US"/>
          </a:p>
        </p:txBody>
      </p:sp>
    </p:spTree>
    <p:extLst>
      <p:ext uri="{BB962C8B-B14F-4D97-AF65-F5344CB8AC3E}">
        <p14:creationId xmlns:p14="http://schemas.microsoft.com/office/powerpoint/2010/main" val="475955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25</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27</a:t>
            </a:fld>
            <a:endParaRPr lang="en-US"/>
          </a:p>
        </p:txBody>
      </p:sp>
    </p:spTree>
    <p:extLst>
      <p:ext uri="{BB962C8B-B14F-4D97-AF65-F5344CB8AC3E}">
        <p14:creationId xmlns:p14="http://schemas.microsoft.com/office/powerpoint/2010/main" val="629332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28</a:t>
            </a:fld>
            <a:endParaRPr lang="en-US"/>
          </a:p>
        </p:txBody>
      </p:sp>
    </p:spTree>
    <p:extLst>
      <p:ext uri="{BB962C8B-B14F-4D97-AF65-F5344CB8AC3E}">
        <p14:creationId xmlns:p14="http://schemas.microsoft.com/office/powerpoint/2010/main" val="1155918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29</a:t>
            </a:fld>
            <a:endParaRPr lang="en-US"/>
          </a:p>
        </p:txBody>
      </p:sp>
    </p:spTree>
    <p:extLst>
      <p:ext uri="{BB962C8B-B14F-4D97-AF65-F5344CB8AC3E}">
        <p14:creationId xmlns:p14="http://schemas.microsoft.com/office/powerpoint/2010/main" val="484687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31</a:t>
            </a:fld>
            <a:endParaRPr lang="en-US"/>
          </a:p>
        </p:txBody>
      </p:sp>
    </p:spTree>
    <p:extLst>
      <p:ext uri="{BB962C8B-B14F-4D97-AF65-F5344CB8AC3E}">
        <p14:creationId xmlns:p14="http://schemas.microsoft.com/office/powerpoint/2010/main" val="3470778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46</a:t>
            </a:fld>
            <a:endParaRPr lang="en-US"/>
          </a:p>
        </p:txBody>
      </p:sp>
    </p:spTree>
    <p:extLst>
      <p:ext uri="{BB962C8B-B14F-4D97-AF65-F5344CB8AC3E}">
        <p14:creationId xmlns:p14="http://schemas.microsoft.com/office/powerpoint/2010/main" val="2157059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5" name="Graphic 4">
            <a:extLst>
              <a:ext uri="{FF2B5EF4-FFF2-40B4-BE49-F238E27FC236}">
                <a16:creationId xmlns:a16="http://schemas.microsoft.com/office/drawing/2014/main" id="{52224B24-45CC-76EC-28F7-26A06FC500A9}"/>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4">
            <a:extLst>
              <a:ext uri="{FF2B5EF4-FFF2-40B4-BE49-F238E27FC236}">
                <a16:creationId xmlns:a16="http://schemas.microsoft.com/office/drawing/2014/main" id="{77A5B17C-D7DB-A0CB-B72E-594F60ADAAC5}"/>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4">
            <a:extLst>
              <a:ext uri="{FF2B5EF4-FFF2-40B4-BE49-F238E27FC236}">
                <a16:creationId xmlns:a16="http://schemas.microsoft.com/office/drawing/2014/main" id="{6EF83C89-6FB8-1321-A5B3-A9FD8116077B}"/>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6" name="Graphic 4">
            <a:extLst>
              <a:ext uri="{FF2B5EF4-FFF2-40B4-BE49-F238E27FC236}">
                <a16:creationId xmlns:a16="http://schemas.microsoft.com/office/drawing/2014/main" id="{939A5460-CD96-62AC-BBF1-9B91E2C1CA4C}"/>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pexels.com/photo/woman-with-headache-3921418/"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normAutofit lnSpcReduction="10000"/>
          </a:bodyPr>
          <a:lstStyle/>
          <a:p>
            <a:r>
              <a:rPr lang="en-US" dirty="0"/>
              <a:t>CMU</a:t>
            </a:r>
          </a:p>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src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10</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11</a:t>
            </a:fld>
            <a:endParaRPr lang="en-US" dirty="0"/>
          </a:p>
        </p:txBody>
      </p:sp>
    </p:spTree>
    <p:extLst>
      <p:ext uri="{BB962C8B-B14F-4D97-AF65-F5344CB8AC3E}">
        <p14:creationId xmlns:p14="http://schemas.microsoft.com/office/powerpoint/2010/main" val="2367907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12</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13</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14</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15</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16</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D250A8A-89CF-53A5-0189-C0AC1719A066}"/>
              </a:ext>
            </a:extLst>
          </p:cNvPr>
          <p:cNvSpPr/>
          <p:nvPr/>
        </p:nvSpPr>
        <p:spPr>
          <a:xfrm>
            <a:off x="6916934" y="4376210"/>
            <a:ext cx="4077325" cy="1372225"/>
          </a:xfrm>
          <a:prstGeom prst="roundRect">
            <a:avLst/>
          </a:prstGeom>
          <a:solidFill>
            <a:schemeClr val="accent2">
              <a:lumMod val="20000"/>
              <a:lumOff val="80000"/>
            </a:schemeClr>
          </a:solidFill>
          <a:ln w="57150">
            <a:solidFill>
              <a:schemeClr val="accent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It keeps going, by the way</a:t>
            </a:r>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17</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18</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19</a:t>
            </a:fld>
            <a:endParaRPr lang="en-US" dirty="0"/>
          </a:p>
        </p:txBody>
      </p:sp>
    </p:spTree>
    <p:extLst>
      <p:ext uri="{BB962C8B-B14F-4D97-AF65-F5344CB8AC3E}">
        <p14:creationId xmlns:p14="http://schemas.microsoft.com/office/powerpoint/2010/main" val="127030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7E65F-2CD6-45E6-7C08-BAF7A512D1DE}"/>
              </a:ext>
            </a:extLst>
          </p:cNvPr>
          <p:cNvSpPr>
            <a:spLocks noGrp="1"/>
          </p:cNvSpPr>
          <p:nvPr>
            <p:ph type="title"/>
          </p:nvPr>
        </p:nvSpPr>
        <p:spPr/>
        <p:txBody>
          <a:bodyPr/>
          <a:lstStyle/>
          <a:p>
            <a:r>
              <a:rPr lang="en-US" dirty="0"/>
              <a:t>Rust has a lot of restrictions</a:t>
            </a:r>
          </a:p>
        </p:txBody>
      </p:sp>
      <p:sp>
        <p:nvSpPr>
          <p:cNvPr id="3" name="Content Placeholder 2">
            <a:extLst>
              <a:ext uri="{FF2B5EF4-FFF2-40B4-BE49-F238E27FC236}">
                <a16:creationId xmlns:a16="http://schemas.microsoft.com/office/drawing/2014/main" id="{585D9C7F-C98F-B57B-DD65-A23CE6AA0000}"/>
              </a:ext>
            </a:extLst>
          </p:cNvPr>
          <p:cNvSpPr>
            <a:spLocks noGrp="1"/>
          </p:cNvSpPr>
          <p:nvPr>
            <p:ph idx="1"/>
          </p:nvPr>
        </p:nvSpPr>
        <p:spPr/>
        <p:txBody>
          <a:bodyPr/>
          <a:lstStyle/>
          <a:p>
            <a:r>
              <a:rPr lang="en-US" dirty="0"/>
              <a:t>TODO</a:t>
            </a:r>
          </a:p>
        </p:txBody>
      </p:sp>
      <p:sp>
        <p:nvSpPr>
          <p:cNvPr id="4" name="Slide Number Placeholder 3">
            <a:extLst>
              <a:ext uri="{FF2B5EF4-FFF2-40B4-BE49-F238E27FC236}">
                <a16:creationId xmlns:a16="http://schemas.microsoft.com/office/drawing/2014/main" id="{214871FB-4509-9BEB-04FC-B586DE558F7B}"/>
              </a:ext>
            </a:extLst>
          </p:cNvPr>
          <p:cNvSpPr>
            <a:spLocks noGrp="1"/>
          </p:cNvSpPr>
          <p:nvPr>
            <p:ph type="sldNum" sz="quarter" idx="10"/>
          </p:nvPr>
        </p:nvSpPr>
        <p:spPr/>
        <p:txBody>
          <a:bodyPr/>
          <a:lstStyle/>
          <a:p>
            <a:fld id="{6244B543-AA52-EB47-B3A9-0A2A6FE25F7B}" type="slidenum">
              <a:rPr lang="en-US" smtClean="0"/>
              <a:t>2</a:t>
            </a:fld>
            <a:endParaRPr lang="en-US" dirty="0"/>
          </a:p>
        </p:txBody>
      </p:sp>
    </p:spTree>
    <p:extLst>
      <p:ext uri="{BB962C8B-B14F-4D97-AF65-F5344CB8AC3E}">
        <p14:creationId xmlns:p14="http://schemas.microsoft.com/office/powerpoint/2010/main" val="2556517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20</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910210" y="2766218"/>
            <a:ext cx="9836426" cy="1325563"/>
          </a:xfrm>
        </p:spPr>
        <p:txBody>
          <a:bodyPr>
            <a:noAutofit/>
          </a:bodyPr>
          <a:lstStyle/>
          <a:p>
            <a:r>
              <a:rPr lang="en-US" sz="9600" dirty="0"/>
              <a:t>[</a:t>
            </a:r>
            <a:r>
              <a:rPr lang="en-US" sz="9600" dirty="0" err="1"/>
              <a:t>PPtr</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21</a:t>
            </a:fld>
            <a:endParaRPr lang="en-US" dirty="0"/>
          </a:p>
        </p:txBody>
      </p:sp>
    </p:spTree>
    <p:extLst>
      <p:ext uri="{BB962C8B-B14F-4D97-AF65-F5344CB8AC3E}">
        <p14:creationId xmlns:p14="http://schemas.microsoft.com/office/powerpoint/2010/main" val="3162301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7C75-43EF-B643-EB51-6208630718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BB69B6A-414E-5E22-0F89-4F81103E0F9D}"/>
              </a:ext>
            </a:extLst>
          </p:cNvPr>
          <p:cNvSpPr>
            <a:spLocks noGrp="1"/>
          </p:cNvSpPr>
          <p:nvPr>
            <p:ph idx="1"/>
          </p:nvPr>
        </p:nvSpPr>
        <p:spPr/>
        <p:txBody>
          <a:bodyPr/>
          <a:lstStyle/>
          <a:p>
            <a:r>
              <a:rPr lang="en-US" dirty="0"/>
              <a:t>In general, “unsafe code” is actually </a:t>
            </a:r>
            <a:r>
              <a:rPr lang="en-US" dirty="0">
                <a:solidFill>
                  <a:schemeClr val="accent4">
                    <a:lumMod val="75000"/>
                  </a:schemeClr>
                </a:solidFill>
              </a:rPr>
              <a:t>Conditionally Safe</a:t>
            </a:r>
          </a:p>
          <a:p>
            <a:pPr lvl="1"/>
            <a:r>
              <a:rPr lang="en-US" dirty="0"/>
              <a:t>i.e., it has a </a:t>
            </a:r>
            <a:r>
              <a:rPr lang="en-US" sz="24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dirty="0"/>
              <a:t> clause</a:t>
            </a:r>
          </a:p>
          <a:p>
            <a:r>
              <a:rPr lang="en-US" dirty="0"/>
              <a:t>However, for advanced cases like raw pointers, safety comes from a </a:t>
            </a:r>
            <a:r>
              <a:rPr lang="en-US" b="1" dirty="0"/>
              <a:t>combination</a:t>
            </a:r>
            <a:r>
              <a:rPr lang="en-US" dirty="0"/>
              <a:t> of this </a:t>
            </a:r>
            <a:r>
              <a:rPr lang="en-US" sz="28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dirty="0"/>
              <a:t> clause with complex </a:t>
            </a:r>
            <a:r>
              <a:rPr lang="en-US" i="1" dirty="0">
                <a:solidFill>
                  <a:schemeClr val="accent4">
                    <a:lumMod val="75000"/>
                  </a:schemeClr>
                </a:solidFill>
              </a:rPr>
              <a:t>ownership</a:t>
            </a:r>
            <a:r>
              <a:rPr lang="en-US" dirty="0"/>
              <a:t> reasoning</a:t>
            </a:r>
          </a:p>
          <a:p>
            <a:r>
              <a:rPr lang="en-US" dirty="0"/>
              <a:t>We can handle this ownership reasoning in </a:t>
            </a:r>
            <a:r>
              <a:rPr lang="en-US" b="1" dirty="0"/>
              <a:t>proof</a:t>
            </a:r>
            <a:r>
              <a:rPr lang="en-US" dirty="0"/>
              <a:t> code, without tying it to the physical types</a:t>
            </a:r>
          </a:p>
        </p:txBody>
      </p:sp>
      <p:sp>
        <p:nvSpPr>
          <p:cNvPr id="4" name="Slide Number Placeholder 3">
            <a:extLst>
              <a:ext uri="{FF2B5EF4-FFF2-40B4-BE49-F238E27FC236}">
                <a16:creationId xmlns:a16="http://schemas.microsoft.com/office/drawing/2014/main" id="{375E1B84-7C2A-3C7E-0FB1-ECD2D9DE687B}"/>
              </a:ext>
            </a:extLst>
          </p:cNvPr>
          <p:cNvSpPr>
            <a:spLocks noGrp="1"/>
          </p:cNvSpPr>
          <p:nvPr>
            <p:ph type="sldNum" sz="quarter" idx="10"/>
          </p:nvPr>
        </p:nvSpPr>
        <p:spPr/>
        <p:txBody>
          <a:bodyPr/>
          <a:lstStyle/>
          <a:p>
            <a:fld id="{6244B543-AA52-EB47-B3A9-0A2A6FE25F7B}" type="slidenum">
              <a:rPr lang="en-US" smtClean="0"/>
              <a:t>22</a:t>
            </a:fld>
            <a:endParaRPr lang="en-US" dirty="0"/>
          </a:p>
        </p:txBody>
      </p:sp>
    </p:spTree>
    <p:extLst>
      <p:ext uri="{BB962C8B-B14F-4D97-AF65-F5344CB8AC3E}">
        <p14:creationId xmlns:p14="http://schemas.microsoft.com/office/powerpoint/2010/main" val="2018573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A082-02E0-9CDA-192E-4E21694857F3}"/>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65C971AC-3947-E3CA-3A01-EDF51E21F17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EDA27BF-4D9A-CB99-AF85-7D03E97E4713}"/>
              </a:ext>
            </a:extLst>
          </p:cNvPr>
          <p:cNvSpPr>
            <a:spLocks noGrp="1"/>
          </p:cNvSpPr>
          <p:nvPr>
            <p:ph type="sldNum" sz="quarter" idx="10"/>
          </p:nvPr>
        </p:nvSpPr>
        <p:spPr/>
        <p:txBody>
          <a:bodyPr/>
          <a:lstStyle/>
          <a:p>
            <a:fld id="{6244B543-AA52-EB47-B3A9-0A2A6FE25F7B}" type="slidenum">
              <a:rPr lang="en-US" smtClean="0"/>
              <a:t>23</a:t>
            </a:fld>
            <a:endParaRPr lang="en-US" dirty="0"/>
          </a:p>
        </p:txBody>
      </p:sp>
      <p:sp>
        <p:nvSpPr>
          <p:cNvPr id="5" name="Oval 4">
            <a:extLst>
              <a:ext uri="{FF2B5EF4-FFF2-40B4-BE49-F238E27FC236}">
                <a16:creationId xmlns:a16="http://schemas.microsoft.com/office/drawing/2014/main" id="{956BD3EC-F012-9F6F-98FA-78533348B60A}"/>
              </a:ext>
            </a:extLst>
          </p:cNvPr>
          <p:cNvSpPr/>
          <p:nvPr/>
        </p:nvSpPr>
        <p:spPr>
          <a:xfrm>
            <a:off x="1526005" y="1973179"/>
            <a:ext cx="5309937" cy="4748297"/>
          </a:xfrm>
          <a:prstGeom prst="ellipse">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B63F836C-F448-F588-D956-113CB00C2B79}"/>
              </a:ext>
            </a:extLst>
          </p:cNvPr>
          <p:cNvSpPr/>
          <p:nvPr/>
        </p:nvSpPr>
        <p:spPr>
          <a:xfrm>
            <a:off x="5035216" y="1973179"/>
            <a:ext cx="5309937" cy="4748297"/>
          </a:xfrm>
          <a:prstGeom prst="ellipse">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91A86EA0-92AB-A963-10A2-9D7A88129445}"/>
              </a:ext>
            </a:extLst>
          </p:cNvPr>
          <p:cNvSpPr txBox="1"/>
          <p:nvPr/>
        </p:nvSpPr>
        <p:spPr>
          <a:xfrm>
            <a:off x="3048000" y="1379621"/>
            <a:ext cx="2534653" cy="369332"/>
          </a:xfrm>
          <a:prstGeom prst="rect">
            <a:avLst/>
          </a:prstGeom>
          <a:noFill/>
        </p:spPr>
        <p:txBody>
          <a:bodyPr wrap="square" rtlCol="0">
            <a:spAutoFit/>
          </a:bodyPr>
          <a:lstStyle/>
          <a:p>
            <a:r>
              <a:rPr lang="en-US" dirty="0"/>
              <a:t>Preconditions</a:t>
            </a:r>
          </a:p>
        </p:txBody>
      </p:sp>
      <p:sp>
        <p:nvSpPr>
          <p:cNvPr id="8" name="TextBox 7">
            <a:extLst>
              <a:ext uri="{FF2B5EF4-FFF2-40B4-BE49-F238E27FC236}">
                <a16:creationId xmlns:a16="http://schemas.microsoft.com/office/drawing/2014/main" id="{863A7564-B9D8-A9E5-C355-B757B7B5207E}"/>
              </a:ext>
            </a:extLst>
          </p:cNvPr>
          <p:cNvSpPr txBox="1"/>
          <p:nvPr/>
        </p:nvSpPr>
        <p:spPr>
          <a:xfrm>
            <a:off x="6861313" y="1237154"/>
            <a:ext cx="2534653" cy="646331"/>
          </a:xfrm>
          <a:prstGeom prst="rect">
            <a:avLst/>
          </a:prstGeom>
          <a:noFill/>
        </p:spPr>
        <p:txBody>
          <a:bodyPr wrap="square" rtlCol="0">
            <a:spAutoFit/>
          </a:bodyPr>
          <a:lstStyle/>
          <a:p>
            <a:pPr algn="ctr"/>
            <a:r>
              <a:rPr lang="en-US" dirty="0"/>
              <a:t>Rust’s fancy ownership type system</a:t>
            </a:r>
          </a:p>
        </p:txBody>
      </p:sp>
    </p:spTree>
    <p:extLst>
      <p:ext uri="{BB962C8B-B14F-4D97-AF65-F5344CB8AC3E}">
        <p14:creationId xmlns:p14="http://schemas.microsoft.com/office/powerpoint/2010/main" val="3943142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24</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25</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239510">
            <a:off x="7009554" y="3640710"/>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0518059">
            <a:off x="6990323" y="3582937"/>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26</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27</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690689"/>
            <a:ext cx="11353800" cy="4524315"/>
          </a:xfrm>
          <a:prstGeom prst="rect">
            <a:avLst/>
          </a:prstGeom>
          <a:noFill/>
        </p:spPr>
        <p:txBody>
          <a:bodyPr wrap="square">
            <a:spAutoFit/>
          </a:bodyPr>
          <a:lstStyle/>
          <a:p>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example</a:t>
            </a:r>
            <a:r>
              <a:rPr lang="en-US" sz="3200" b="0" i="0" dirty="0">
                <a:solidFill>
                  <a:srgbClr val="000000"/>
                </a:solidFill>
                <a:effectLst/>
                <a:latin typeface="Consolas" panose="020B0609020204030204" pitchFamily="49" charset="0"/>
                <a:cs typeface="Consolas" panose="020B0609020204030204" pitchFamily="49" charset="0"/>
              </a:rPr>
              <a:t>(cell1: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 cell2: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-&gt;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solidFill>
                <a:srgbClr val="000000"/>
              </a:solidFill>
              <a:latin typeface="Consolas" panose="020B0609020204030204" pitchFamily="49" charset="0"/>
              <a:cs typeface="Consolas" panose="020B0609020204030204" pitchFamily="49" charset="0"/>
            </a:endParaRPr>
          </a:p>
          <a:p>
            <a:r>
              <a:rPr lang="en-US" sz="3200" b="0" i="0" dirty="0">
                <a:solidFill>
                  <a:srgbClr val="000000"/>
                </a:solidFill>
                <a:effectLst/>
                <a:latin typeface="Consolas" panose="020B0609020204030204" pitchFamily="49" charset="0"/>
                <a:cs typeface="Consolas" panose="020B0609020204030204" pitchFamily="49" charset="0"/>
              </a:rPr>
              <a:t>    cell1.set(</a:t>
            </a:r>
            <a:r>
              <a:rPr lang="en-US" sz="3200" b="0" i="0" dirty="0">
                <a:solidFill>
                  <a:srgbClr val="B21E00"/>
                </a:solidFill>
                <a:effectLst/>
                <a:latin typeface="Consolas" panose="020B0609020204030204" pitchFamily="49" charset="0"/>
                <a:cs typeface="Consolas" panose="020B0609020204030204" pitchFamily="49" charset="0"/>
              </a:rPr>
              <a:t>24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cell2.set(</a:t>
            </a:r>
            <a:r>
              <a:rPr lang="en-US" sz="3200" b="0" i="0" dirty="0">
                <a:solidFill>
                  <a:srgbClr val="B21E00"/>
                </a:solidFill>
                <a:effectLst/>
                <a:latin typeface="Consolas" panose="020B0609020204030204" pitchFamily="49" charset="0"/>
                <a:cs typeface="Consolas" panose="020B0609020204030204" pitchFamily="49" charset="0"/>
              </a:rPr>
              <a:t>25</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x = cell1.get();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y = cell2.get();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(x, y)</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6E46D1AB-92BA-57E9-3EBD-13C4188913E5}"/>
              </a:ext>
            </a:extLst>
          </p:cNvPr>
          <p:cNvSpPr txBox="1"/>
          <p:nvPr/>
        </p:nvSpPr>
        <p:spPr>
          <a:xfrm>
            <a:off x="6515100" y="2983350"/>
            <a:ext cx="2743200"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cell1 = 24</a:t>
            </a:r>
          </a:p>
        </p:txBody>
      </p:sp>
      <p:sp>
        <p:nvSpPr>
          <p:cNvPr id="10" name="TextBox 9">
            <a:extLst>
              <a:ext uri="{FF2B5EF4-FFF2-40B4-BE49-F238E27FC236}">
                <a16:creationId xmlns:a16="http://schemas.microsoft.com/office/drawing/2014/main" id="{EB1037FC-23EF-B62C-2CB4-B12B86B39C83}"/>
              </a:ext>
            </a:extLst>
          </p:cNvPr>
          <p:cNvSpPr txBox="1"/>
          <p:nvPr/>
        </p:nvSpPr>
        <p:spPr>
          <a:xfrm>
            <a:off x="6610350" y="3629681"/>
            <a:ext cx="2743200"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cell2 = 25</a:t>
            </a:r>
          </a:p>
        </p:txBody>
      </p:sp>
      <p:sp>
        <p:nvSpPr>
          <p:cNvPr id="11" name="TextBox 10">
            <a:extLst>
              <a:ext uri="{FF2B5EF4-FFF2-40B4-BE49-F238E27FC236}">
                <a16:creationId xmlns:a16="http://schemas.microsoft.com/office/drawing/2014/main" id="{6C68198B-AE01-0EE3-258C-B03FC7420F35}"/>
              </a:ext>
            </a:extLst>
          </p:cNvPr>
          <p:cNvSpPr txBox="1"/>
          <p:nvPr/>
        </p:nvSpPr>
        <p:spPr>
          <a:xfrm>
            <a:off x="6610350" y="4276011"/>
            <a:ext cx="4378492"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x = cell1 = 24</a:t>
            </a:r>
          </a:p>
        </p:txBody>
      </p:sp>
      <p:sp>
        <p:nvSpPr>
          <p:cNvPr id="12" name="TextBox 11">
            <a:extLst>
              <a:ext uri="{FF2B5EF4-FFF2-40B4-BE49-F238E27FC236}">
                <a16:creationId xmlns:a16="http://schemas.microsoft.com/office/drawing/2014/main" id="{8BAFFF5E-B49A-BB8D-1855-873E3F811CD3}"/>
              </a:ext>
            </a:extLst>
          </p:cNvPr>
          <p:cNvSpPr txBox="1"/>
          <p:nvPr/>
        </p:nvSpPr>
        <p:spPr>
          <a:xfrm>
            <a:off x="6610350" y="4844145"/>
            <a:ext cx="4378492"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y = cell2 = 25</a:t>
            </a:r>
          </a:p>
        </p:txBody>
      </p:sp>
      <p:sp>
        <p:nvSpPr>
          <p:cNvPr id="15" name="TextBox 14">
            <a:extLst>
              <a:ext uri="{FF2B5EF4-FFF2-40B4-BE49-F238E27FC236}">
                <a16:creationId xmlns:a16="http://schemas.microsoft.com/office/drawing/2014/main" id="{49B2691D-7E97-A423-2922-7CC609862AD3}"/>
              </a:ext>
            </a:extLst>
          </p:cNvPr>
          <p:cNvSpPr txBox="1"/>
          <p:nvPr/>
        </p:nvSpPr>
        <p:spPr>
          <a:xfrm>
            <a:off x="1918035" y="5846543"/>
            <a:ext cx="4378492"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(x, y) = (24, 25)</a:t>
            </a:r>
          </a:p>
        </p:txBody>
      </p:sp>
    </p:spTree>
    <p:extLst>
      <p:ext uri="{BB962C8B-B14F-4D97-AF65-F5344CB8AC3E}">
        <p14:creationId xmlns:p14="http://schemas.microsoft.com/office/powerpoint/2010/main" val="110953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28</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690689"/>
            <a:ext cx="11353800" cy="4524315"/>
          </a:xfrm>
          <a:prstGeom prst="rect">
            <a:avLst/>
          </a:prstGeom>
          <a:noFill/>
        </p:spPr>
        <p:txBody>
          <a:bodyPr wrap="square">
            <a:spAutoFit/>
          </a:bodyPr>
          <a:lstStyle/>
          <a:p>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example</a:t>
            </a:r>
            <a:r>
              <a:rPr lang="en-US" sz="3200" b="0" i="0" dirty="0">
                <a:solidFill>
                  <a:srgbClr val="000000"/>
                </a:solidFill>
                <a:effectLst/>
                <a:latin typeface="Consolas" panose="020B0609020204030204" pitchFamily="49" charset="0"/>
                <a:cs typeface="Consolas" panose="020B0609020204030204" pitchFamily="49" charset="0"/>
              </a:rPr>
              <a:t>(cell1: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 cell2: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-&gt;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solidFill>
                <a:srgbClr val="000000"/>
              </a:solidFill>
              <a:latin typeface="Consolas" panose="020B0609020204030204" pitchFamily="49" charset="0"/>
              <a:cs typeface="Consolas" panose="020B0609020204030204" pitchFamily="49" charset="0"/>
            </a:endParaRPr>
          </a:p>
          <a:p>
            <a:r>
              <a:rPr lang="en-US" sz="3200" b="0" i="0" dirty="0">
                <a:solidFill>
                  <a:srgbClr val="000000"/>
                </a:solidFill>
                <a:effectLst/>
                <a:latin typeface="Consolas" panose="020B0609020204030204" pitchFamily="49" charset="0"/>
                <a:cs typeface="Consolas" panose="020B0609020204030204" pitchFamily="49" charset="0"/>
              </a:rPr>
              <a:t>    cell1.set(</a:t>
            </a:r>
            <a:r>
              <a:rPr lang="en-US" sz="3200" b="0" i="0" dirty="0">
                <a:solidFill>
                  <a:srgbClr val="B21E00"/>
                </a:solidFill>
                <a:effectLst/>
                <a:latin typeface="Consolas" panose="020B0609020204030204" pitchFamily="49" charset="0"/>
                <a:cs typeface="Consolas" panose="020B0609020204030204" pitchFamily="49" charset="0"/>
              </a:rPr>
              <a:t>24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cell2.set(</a:t>
            </a:r>
            <a:r>
              <a:rPr lang="en-US" sz="3200" b="0" i="0" dirty="0">
                <a:solidFill>
                  <a:srgbClr val="B21E00"/>
                </a:solidFill>
                <a:effectLst/>
                <a:latin typeface="Consolas" panose="020B0609020204030204" pitchFamily="49" charset="0"/>
                <a:cs typeface="Consolas" panose="020B0609020204030204" pitchFamily="49" charset="0"/>
              </a:rPr>
              <a:t>25</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x = cell1.get();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y = cell2.get();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(x, y)</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6E46D1AB-92BA-57E9-3EBD-13C4188913E5}"/>
              </a:ext>
            </a:extLst>
          </p:cNvPr>
          <p:cNvSpPr txBox="1"/>
          <p:nvPr/>
        </p:nvSpPr>
        <p:spPr>
          <a:xfrm>
            <a:off x="6515100" y="2983350"/>
            <a:ext cx="2743200"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cell1 = 24</a:t>
            </a:r>
          </a:p>
        </p:txBody>
      </p:sp>
      <p:sp>
        <p:nvSpPr>
          <p:cNvPr id="10" name="TextBox 9">
            <a:extLst>
              <a:ext uri="{FF2B5EF4-FFF2-40B4-BE49-F238E27FC236}">
                <a16:creationId xmlns:a16="http://schemas.microsoft.com/office/drawing/2014/main" id="{EB1037FC-23EF-B62C-2CB4-B12B86B39C83}"/>
              </a:ext>
            </a:extLst>
          </p:cNvPr>
          <p:cNvSpPr txBox="1"/>
          <p:nvPr/>
        </p:nvSpPr>
        <p:spPr>
          <a:xfrm>
            <a:off x="6610350" y="3629681"/>
            <a:ext cx="2743200"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cell2 = 25</a:t>
            </a:r>
          </a:p>
        </p:txBody>
      </p:sp>
      <p:sp>
        <p:nvSpPr>
          <p:cNvPr id="11" name="TextBox 10">
            <a:extLst>
              <a:ext uri="{FF2B5EF4-FFF2-40B4-BE49-F238E27FC236}">
                <a16:creationId xmlns:a16="http://schemas.microsoft.com/office/drawing/2014/main" id="{6C68198B-AE01-0EE3-258C-B03FC7420F35}"/>
              </a:ext>
            </a:extLst>
          </p:cNvPr>
          <p:cNvSpPr txBox="1"/>
          <p:nvPr/>
        </p:nvSpPr>
        <p:spPr>
          <a:xfrm>
            <a:off x="6610350" y="4276011"/>
            <a:ext cx="4378492"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x = cell1 = 24</a:t>
            </a:r>
          </a:p>
        </p:txBody>
      </p:sp>
      <p:sp>
        <p:nvSpPr>
          <p:cNvPr id="12" name="TextBox 11">
            <a:extLst>
              <a:ext uri="{FF2B5EF4-FFF2-40B4-BE49-F238E27FC236}">
                <a16:creationId xmlns:a16="http://schemas.microsoft.com/office/drawing/2014/main" id="{8BAFFF5E-B49A-BB8D-1855-873E3F811CD3}"/>
              </a:ext>
            </a:extLst>
          </p:cNvPr>
          <p:cNvSpPr txBox="1"/>
          <p:nvPr/>
        </p:nvSpPr>
        <p:spPr>
          <a:xfrm>
            <a:off x="6610350" y="4844145"/>
            <a:ext cx="4378492"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y = cell2 = 25</a:t>
            </a:r>
          </a:p>
        </p:txBody>
      </p:sp>
      <p:sp>
        <p:nvSpPr>
          <p:cNvPr id="15" name="TextBox 14">
            <a:extLst>
              <a:ext uri="{FF2B5EF4-FFF2-40B4-BE49-F238E27FC236}">
                <a16:creationId xmlns:a16="http://schemas.microsoft.com/office/drawing/2014/main" id="{49B2691D-7E97-A423-2922-7CC609862AD3}"/>
              </a:ext>
            </a:extLst>
          </p:cNvPr>
          <p:cNvSpPr txBox="1"/>
          <p:nvPr/>
        </p:nvSpPr>
        <p:spPr>
          <a:xfrm>
            <a:off x="1918035" y="5846543"/>
            <a:ext cx="4378492" cy="646331"/>
          </a:xfrm>
          <a:prstGeom prst="rect">
            <a:avLst/>
          </a:prstGeom>
          <a:noFill/>
        </p:spPr>
        <p:txBody>
          <a:bodyPr wrap="square" rtlCol="0">
            <a:spAutoFit/>
          </a:bodyPr>
          <a:lstStyle/>
          <a:p>
            <a:r>
              <a:rPr lang="en-US" sz="3600" strike="sngStrike" dirty="0">
                <a:solidFill>
                  <a:schemeClr val="accent4">
                    <a:lumMod val="75000"/>
                  </a:schemeClr>
                </a:solidFill>
                <a:latin typeface="Comic Sans MS" panose="030F0902030302020204" pitchFamily="66" charset="0"/>
              </a:rPr>
              <a:t>(x, y) = (24, 25)</a:t>
            </a:r>
          </a:p>
        </p:txBody>
      </p:sp>
      <p:sp>
        <p:nvSpPr>
          <p:cNvPr id="3" name="TextBox 2">
            <a:extLst>
              <a:ext uri="{FF2B5EF4-FFF2-40B4-BE49-F238E27FC236}">
                <a16:creationId xmlns:a16="http://schemas.microsoft.com/office/drawing/2014/main" id="{B75D99F8-0FC9-334E-F2CB-8E556032A2A6}"/>
              </a:ext>
            </a:extLst>
          </p:cNvPr>
          <p:cNvSpPr txBox="1"/>
          <p:nvPr/>
        </p:nvSpPr>
        <p:spPr>
          <a:xfrm>
            <a:off x="5847151" y="5710020"/>
            <a:ext cx="5526898" cy="646331"/>
          </a:xfrm>
          <a:prstGeom prst="rect">
            <a:avLst/>
          </a:prstGeom>
          <a:noFill/>
        </p:spPr>
        <p:txBody>
          <a:bodyPr wrap="square" rtlCol="0">
            <a:spAutoFit/>
          </a:bodyPr>
          <a:lstStyle/>
          <a:p>
            <a:r>
              <a:rPr lang="en-US" sz="3600" dirty="0">
                <a:solidFill>
                  <a:srgbClr val="C00000"/>
                </a:solidFill>
                <a:latin typeface="Comic Sans MS" panose="030F0902030302020204" pitchFamily="66" charset="0"/>
              </a:rPr>
              <a:t>But (25, 25) is possible!</a:t>
            </a:r>
          </a:p>
        </p:txBody>
      </p:sp>
    </p:spTree>
    <p:extLst>
      <p:ext uri="{BB962C8B-B14F-4D97-AF65-F5344CB8AC3E}">
        <p14:creationId xmlns:p14="http://schemas.microsoft.com/office/powerpoint/2010/main" val="4094423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29</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690689"/>
            <a:ext cx="11353800" cy="4524315"/>
          </a:xfrm>
          <a:prstGeom prst="rect">
            <a:avLst/>
          </a:prstGeom>
          <a:noFill/>
        </p:spPr>
        <p:txBody>
          <a:bodyPr wrap="square">
            <a:spAutoFit/>
          </a:bodyPr>
          <a:lstStyle/>
          <a:p>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example</a:t>
            </a:r>
            <a:r>
              <a:rPr lang="en-US" sz="3200" b="0" i="0" dirty="0">
                <a:solidFill>
                  <a:srgbClr val="000000"/>
                </a:solidFill>
                <a:effectLst/>
                <a:latin typeface="Consolas" panose="020B0609020204030204" pitchFamily="49" charset="0"/>
                <a:cs typeface="Consolas" panose="020B0609020204030204" pitchFamily="49" charset="0"/>
              </a:rPr>
              <a:t>(cell1: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 cell2: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-&gt;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solidFill>
                <a:srgbClr val="000000"/>
              </a:solidFill>
              <a:latin typeface="Consolas" panose="020B0609020204030204" pitchFamily="49" charset="0"/>
              <a:cs typeface="Consolas" panose="020B0609020204030204" pitchFamily="49" charset="0"/>
            </a:endParaRPr>
          </a:p>
          <a:p>
            <a:r>
              <a:rPr lang="en-US" sz="3200" b="0" i="0" dirty="0">
                <a:solidFill>
                  <a:srgbClr val="000000"/>
                </a:solidFill>
                <a:effectLst/>
                <a:latin typeface="Consolas" panose="020B0609020204030204" pitchFamily="49" charset="0"/>
                <a:cs typeface="Consolas" panose="020B0609020204030204" pitchFamily="49" charset="0"/>
              </a:rPr>
              <a:t>    cell1.set(</a:t>
            </a:r>
            <a:r>
              <a:rPr lang="en-US" sz="3200" b="0" i="0" dirty="0">
                <a:solidFill>
                  <a:srgbClr val="B21E00"/>
                </a:solidFill>
                <a:effectLst/>
                <a:latin typeface="Consolas" panose="020B0609020204030204" pitchFamily="49" charset="0"/>
                <a:cs typeface="Consolas" panose="020B0609020204030204" pitchFamily="49" charset="0"/>
              </a:rPr>
              <a:t>24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cell2.set(</a:t>
            </a:r>
            <a:r>
              <a:rPr lang="en-US" sz="3200" b="0" i="0" dirty="0">
                <a:solidFill>
                  <a:srgbClr val="B21E00"/>
                </a:solidFill>
                <a:effectLst/>
                <a:latin typeface="Consolas" panose="020B0609020204030204" pitchFamily="49" charset="0"/>
                <a:cs typeface="Consolas" panose="020B0609020204030204" pitchFamily="49" charset="0"/>
              </a:rPr>
              <a:t>25</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x = cell1.get();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y = cell2.get();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(x, y)</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37C3B8B7-71C9-C529-3A74-A3FB5CDBD392}"/>
              </a:ext>
            </a:extLst>
          </p:cNvPr>
          <p:cNvSpPr txBox="1"/>
          <p:nvPr/>
        </p:nvSpPr>
        <p:spPr>
          <a:xfrm>
            <a:off x="6096000" y="2831586"/>
            <a:ext cx="6096000" cy="3416320"/>
          </a:xfrm>
          <a:prstGeom prst="rect">
            <a:avLst/>
          </a:prstGeom>
          <a:noFill/>
        </p:spPr>
        <p:txBody>
          <a:bodyPr wrap="square">
            <a:spAutoFit/>
          </a:bodyPr>
          <a:lstStyle/>
          <a:p>
            <a:pPr algn="ctr"/>
            <a:r>
              <a:rPr lang="en-US" sz="2400" dirty="0">
                <a:solidFill>
                  <a:schemeClr val="accent4">
                    <a:lumMod val="50000"/>
                  </a:schemeClr>
                </a:solidFill>
                <a:latin typeface="Comic Sans MS" panose="030F0902030302020204" pitchFamily="66" charset="0"/>
              </a:rPr>
              <a:t>Option 1: Maintain a “cell heap”</a:t>
            </a:r>
          </a:p>
          <a:p>
            <a:pPr algn="ctr"/>
            <a:endParaRPr lang="en-US" sz="2400" dirty="0">
              <a:solidFill>
                <a:schemeClr val="accent4">
                  <a:lumMod val="50000"/>
                </a:schemeClr>
              </a:solidFill>
              <a:latin typeface="Comic Sans MS" panose="030F0902030302020204" pitchFamily="66" charset="0"/>
            </a:endParaRPr>
          </a:p>
          <a:p>
            <a:pPr algn="ctr"/>
            <a:r>
              <a:rPr lang="en-US" sz="2400" dirty="0">
                <a:solidFill>
                  <a:schemeClr val="accent4">
                    <a:lumMod val="50000"/>
                  </a:schemeClr>
                </a:solidFill>
                <a:latin typeface="Comic Sans MS" panose="030F0902030302020204" pitchFamily="66" charset="0"/>
              </a:rPr>
              <a:t>Heap = [ cell1 |--&gt; 24 ; cell2 |-</a:t>
            </a:r>
            <a:r>
              <a:rPr lang="en-US" sz="2400" dirty="0">
                <a:solidFill>
                  <a:schemeClr val="accent4">
                    <a:lumMod val="50000"/>
                  </a:schemeClr>
                </a:solidFill>
                <a:latin typeface="Comic Sans MS" panose="030F0902030302020204" pitchFamily="66" charset="0"/>
                <a:sym typeface="Wingdings" pitchFamily="2" charset="2"/>
              </a:rPr>
              <a:t>-&gt; 25 ]</a:t>
            </a:r>
          </a:p>
          <a:p>
            <a:pPr algn="ctr"/>
            <a:r>
              <a:rPr lang="en-US" sz="2400" dirty="0">
                <a:solidFill>
                  <a:schemeClr val="accent4">
                    <a:lumMod val="50000"/>
                  </a:schemeClr>
                </a:solidFill>
                <a:latin typeface="Comic Sans MS" panose="030F0902030302020204" pitchFamily="66" charset="0"/>
                <a:sym typeface="Wingdings" pitchFamily="2" charset="2"/>
              </a:rPr>
              <a:t>(and cell1 ≠ cell2)</a:t>
            </a:r>
          </a:p>
          <a:p>
            <a:pPr algn="ctr"/>
            <a:endParaRPr lang="en-US" sz="2400" dirty="0">
              <a:solidFill>
                <a:schemeClr val="accent4">
                  <a:lumMod val="50000"/>
                </a:schemeClr>
              </a:solidFill>
              <a:latin typeface="Comic Sans MS" panose="030F0902030302020204" pitchFamily="66" charset="0"/>
              <a:sym typeface="Wingdings" pitchFamily="2" charset="2"/>
            </a:endParaRPr>
          </a:p>
          <a:p>
            <a:pPr algn="ctr"/>
            <a:r>
              <a:rPr lang="en-US" sz="2400" dirty="0">
                <a:solidFill>
                  <a:schemeClr val="accent4">
                    <a:lumMod val="50000"/>
                  </a:schemeClr>
                </a:solidFill>
                <a:latin typeface="Comic Sans MS" panose="030F0902030302020204" pitchFamily="66" charset="0"/>
                <a:sym typeface="Wingdings" pitchFamily="2" charset="2"/>
              </a:rPr>
              <a:t>Or</a:t>
            </a:r>
          </a:p>
          <a:p>
            <a:pPr algn="ctr"/>
            <a:endParaRPr lang="en-US" sz="2400" dirty="0">
              <a:solidFill>
                <a:schemeClr val="accent4">
                  <a:lumMod val="50000"/>
                </a:schemeClr>
              </a:solidFill>
              <a:latin typeface="Comic Sans MS" panose="030F0902030302020204" pitchFamily="66" charset="0"/>
              <a:sym typeface="Wingdings" pitchFamily="2" charset="2"/>
            </a:endParaRPr>
          </a:p>
          <a:p>
            <a:pPr algn="ctr"/>
            <a:r>
              <a:rPr lang="en-US" sz="2400" dirty="0">
                <a:solidFill>
                  <a:schemeClr val="accent4">
                    <a:lumMod val="50000"/>
                  </a:schemeClr>
                </a:solidFill>
                <a:latin typeface="Comic Sans MS" panose="030F0902030302020204" pitchFamily="66" charset="0"/>
                <a:sym typeface="Wingdings" pitchFamily="2" charset="2"/>
              </a:rPr>
              <a:t>Heap = [ cell1 |--&gt; 25]</a:t>
            </a:r>
          </a:p>
          <a:p>
            <a:pPr algn="ctr"/>
            <a:r>
              <a:rPr lang="en-US" sz="2400" dirty="0">
                <a:solidFill>
                  <a:schemeClr val="accent4">
                    <a:lumMod val="50000"/>
                  </a:schemeClr>
                </a:solidFill>
                <a:latin typeface="Comic Sans MS" panose="030F0902030302020204" pitchFamily="66" charset="0"/>
                <a:sym typeface="Wingdings" pitchFamily="2" charset="2"/>
              </a:rPr>
              <a:t>(and cell1 = cell2)</a:t>
            </a:r>
            <a:endParaRPr lang="en-US" sz="2400" dirty="0">
              <a:solidFill>
                <a:schemeClr val="accent4">
                  <a:lumMod val="50000"/>
                </a:schemeClr>
              </a:solidFill>
              <a:latin typeface="Comic Sans MS" panose="030F0902030302020204" pitchFamily="66" charset="0"/>
            </a:endParaRPr>
          </a:p>
        </p:txBody>
      </p:sp>
      <p:cxnSp>
        <p:nvCxnSpPr>
          <p:cNvPr id="14" name="Straight Arrow Connector 13">
            <a:extLst>
              <a:ext uri="{FF2B5EF4-FFF2-40B4-BE49-F238E27FC236}">
                <a16:creationId xmlns:a16="http://schemas.microsoft.com/office/drawing/2014/main" id="{5AFD8535-C22C-82BF-BDFF-47FCB27D2A01}"/>
              </a:ext>
            </a:extLst>
          </p:cNvPr>
          <p:cNvCxnSpPr/>
          <p:nvPr/>
        </p:nvCxnSpPr>
        <p:spPr>
          <a:xfrm flipV="1">
            <a:off x="5678905" y="5165558"/>
            <a:ext cx="1636295" cy="72189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CD6FCE7-32FA-15A5-5955-10A6A9D0962B}"/>
              </a:ext>
            </a:extLst>
          </p:cNvPr>
          <p:cNvSpPr txBox="1"/>
          <p:nvPr/>
        </p:nvSpPr>
        <p:spPr>
          <a:xfrm>
            <a:off x="3661612" y="5963281"/>
            <a:ext cx="3352800" cy="830997"/>
          </a:xfrm>
          <a:prstGeom prst="rect">
            <a:avLst/>
          </a:prstGeom>
          <a:noFill/>
        </p:spPr>
        <p:txBody>
          <a:bodyPr wrap="square" rtlCol="0">
            <a:spAutoFit/>
          </a:bodyPr>
          <a:lstStyle/>
          <a:p>
            <a:pPr algn="ctr"/>
            <a:r>
              <a:rPr lang="en-US" sz="2400" dirty="0">
                <a:solidFill>
                  <a:srgbClr val="C00000"/>
                </a:solidFill>
              </a:rPr>
              <a:t>This “leaks” the mutability everywhere</a:t>
            </a:r>
          </a:p>
        </p:txBody>
      </p:sp>
    </p:spTree>
    <p:extLst>
      <p:ext uri="{BB962C8B-B14F-4D97-AF65-F5344CB8AC3E}">
        <p14:creationId xmlns:p14="http://schemas.microsoft.com/office/powerpoint/2010/main" val="967061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3</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765080" y="933188"/>
            <a:ext cx="6300866" cy="1309222"/>
          </a:xfrm>
        </p:spPr>
        <p:txBody>
          <a:bodyPr>
            <a:normAutofit lnSpcReduction="10000"/>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78E520-72C8-467F-11DD-E61FF9F8AC12}"/>
              </a:ext>
            </a:extLst>
          </p:cNvPr>
          <p:cNvGrpSpPr/>
          <p:nvPr/>
        </p:nvGrpSpPr>
        <p:grpSpPr>
          <a:xfrm>
            <a:off x="3277360" y="2669883"/>
            <a:ext cx="9954444" cy="1200329"/>
            <a:chOff x="-545131" y="770977"/>
            <a:chExt cx="9954444" cy="1200329"/>
          </a:xfrm>
        </p:grpSpPr>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grpSp>
    </p:spTree>
    <p:extLst>
      <p:ext uri="{BB962C8B-B14F-4D97-AF65-F5344CB8AC3E}">
        <p14:creationId xmlns:p14="http://schemas.microsoft.com/office/powerpoint/2010/main" val="2458059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bowl with a black outline&#10;&#10;Description automatically generated">
            <a:extLst>
              <a:ext uri="{FF2B5EF4-FFF2-40B4-BE49-F238E27FC236}">
                <a16:creationId xmlns:a16="http://schemas.microsoft.com/office/drawing/2014/main" id="{2529FCEE-BDE1-91CD-455D-9B12B45F43A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3922364" y="3189293"/>
            <a:ext cx="4988409" cy="3901317"/>
          </a:xfrm>
          <a:prstGeom prst="rect">
            <a:avLst/>
          </a:prstGeom>
        </p:spPr>
      </p:pic>
      <p:sp>
        <p:nvSpPr>
          <p:cNvPr id="5" name="TextBox 4">
            <a:extLst>
              <a:ext uri="{FF2B5EF4-FFF2-40B4-BE49-F238E27FC236}">
                <a16:creationId xmlns:a16="http://schemas.microsoft.com/office/drawing/2014/main" id="{82A57CB4-433A-F3E1-284A-2206B834BDEF}"/>
              </a:ext>
            </a:extLst>
          </p:cNvPr>
          <p:cNvSpPr txBox="1"/>
          <p:nvPr/>
        </p:nvSpPr>
        <p:spPr>
          <a:xfrm>
            <a:off x="5086493" y="4007496"/>
            <a:ext cx="3177152" cy="1015663"/>
          </a:xfrm>
          <a:prstGeom prst="rect">
            <a:avLst/>
          </a:prstGeom>
          <a:noFill/>
        </p:spPr>
        <p:txBody>
          <a:bodyPr wrap="square" rtlCol="0">
            <a:spAutoFit/>
          </a:bodyPr>
          <a:lstStyle/>
          <a:p>
            <a:r>
              <a:rPr lang="en-US" sz="6000" b="1" dirty="0">
                <a:solidFill>
                  <a:schemeClr val="accent4">
                    <a:lumMod val="75000"/>
                  </a:schemeClr>
                </a:solidFill>
                <a:latin typeface="Consolas" panose="020B0609020204030204" pitchFamily="49" charset="0"/>
                <a:cs typeface="Consolas" panose="020B0609020204030204" pitchFamily="49" charset="0"/>
              </a:rPr>
              <a:t>&amp;mut T</a:t>
            </a:r>
          </a:p>
        </p:txBody>
      </p:sp>
      <p:sp>
        <p:nvSpPr>
          <p:cNvPr id="2" name="Title 1">
            <a:extLst>
              <a:ext uri="{FF2B5EF4-FFF2-40B4-BE49-F238E27FC236}">
                <a16:creationId xmlns:a16="http://schemas.microsoft.com/office/drawing/2014/main" id="{3C7B0835-4708-0110-E818-E3D72CBCDBBD}"/>
              </a:ext>
            </a:extLst>
          </p:cNvPr>
          <p:cNvSpPr>
            <a:spLocks noGrp="1"/>
          </p:cNvSpPr>
          <p:nvPr>
            <p:ph type="title"/>
          </p:nvPr>
        </p:nvSpPr>
        <p:spPr/>
        <p:txBody>
          <a:bodyPr/>
          <a:lstStyle/>
          <a:p>
            <a:r>
              <a:rPr lang="en-US" dirty="0"/>
              <a:t>Our goal is to </a:t>
            </a:r>
            <a:r>
              <a:rPr lang="en-US" b="1" dirty="0">
                <a:solidFill>
                  <a:schemeClr val="accent4">
                    <a:lumMod val="75000"/>
                  </a:schemeClr>
                </a:solidFill>
              </a:rPr>
              <a:t>encapsulate</a:t>
            </a:r>
            <a:r>
              <a:rPr lang="en-US" dirty="0">
                <a:solidFill>
                  <a:schemeClr val="accent4">
                    <a:lumMod val="75000"/>
                  </a:schemeClr>
                </a:solidFill>
              </a:rPr>
              <a:t> </a:t>
            </a:r>
            <a:r>
              <a:rPr lang="en-US" b="1" dirty="0">
                <a:solidFill>
                  <a:schemeClr val="accent4">
                    <a:lumMod val="75000"/>
                  </a:schemeClr>
                </a:solidFill>
              </a:rPr>
              <a:t>mutation</a:t>
            </a:r>
          </a:p>
        </p:txBody>
      </p:sp>
      <p:sp>
        <p:nvSpPr>
          <p:cNvPr id="4" name="Slide Number Placeholder 3">
            <a:extLst>
              <a:ext uri="{FF2B5EF4-FFF2-40B4-BE49-F238E27FC236}">
                <a16:creationId xmlns:a16="http://schemas.microsoft.com/office/drawing/2014/main" id="{677EA05F-D412-234F-76BE-90563B114AC7}"/>
              </a:ext>
            </a:extLst>
          </p:cNvPr>
          <p:cNvSpPr>
            <a:spLocks noGrp="1"/>
          </p:cNvSpPr>
          <p:nvPr>
            <p:ph type="sldNum" sz="quarter" idx="10"/>
          </p:nvPr>
        </p:nvSpPr>
        <p:spPr/>
        <p:txBody>
          <a:bodyPr/>
          <a:lstStyle/>
          <a:p>
            <a:fld id="{6244B543-AA52-EB47-B3A9-0A2A6FE25F7B}" type="slidenum">
              <a:rPr lang="en-US" smtClean="0"/>
              <a:t>30</a:t>
            </a:fld>
            <a:endParaRPr lang="en-US" dirty="0"/>
          </a:p>
        </p:txBody>
      </p:sp>
      <p:pic>
        <p:nvPicPr>
          <p:cNvPr id="20" name="Picture 19" descr="A grey and white circle&#10;&#10;Description automatically generated with medium confidence">
            <a:extLst>
              <a:ext uri="{FF2B5EF4-FFF2-40B4-BE49-F238E27FC236}">
                <a16:creationId xmlns:a16="http://schemas.microsoft.com/office/drawing/2014/main" id="{37CA148F-213F-C89C-1E2B-8DC0A783152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3850244" y="1466016"/>
            <a:ext cx="5091285" cy="4521201"/>
          </a:xfrm>
          <a:prstGeom prst="rect">
            <a:avLst/>
          </a:prstGeom>
        </p:spPr>
      </p:pic>
      <p:sp>
        <p:nvSpPr>
          <p:cNvPr id="3" name="TextBox 2">
            <a:extLst>
              <a:ext uri="{FF2B5EF4-FFF2-40B4-BE49-F238E27FC236}">
                <a16:creationId xmlns:a16="http://schemas.microsoft.com/office/drawing/2014/main" id="{BC79F9F7-3972-C71F-688A-3D48BA48B00E}"/>
              </a:ext>
            </a:extLst>
          </p:cNvPr>
          <p:cNvSpPr txBox="1"/>
          <p:nvPr/>
        </p:nvSpPr>
        <p:spPr>
          <a:xfrm>
            <a:off x="160422" y="2101516"/>
            <a:ext cx="3978442" cy="3108543"/>
          </a:xfrm>
          <a:prstGeom prst="rect">
            <a:avLst/>
          </a:prstGeom>
          <a:noFill/>
        </p:spPr>
        <p:txBody>
          <a:bodyPr wrap="square" rtlCol="0">
            <a:spAutoFit/>
          </a:bodyPr>
          <a:lstStyle/>
          <a:p>
            <a:pPr algn="ctr"/>
            <a:r>
              <a:rPr lang="en-US" sz="2800" dirty="0"/>
              <a:t>The whole point of interior mutability is to “pretend” that something mutable is immutable.</a:t>
            </a:r>
          </a:p>
          <a:p>
            <a:pPr algn="ctr"/>
            <a:endParaRPr lang="en-US" sz="2800" dirty="0"/>
          </a:p>
          <a:p>
            <a:pPr algn="ctr"/>
            <a:r>
              <a:rPr lang="en-US" sz="2800" dirty="0"/>
              <a:t>Verification should reflect that.</a:t>
            </a:r>
          </a:p>
        </p:txBody>
      </p:sp>
    </p:spTree>
    <p:extLst>
      <p:ext uri="{BB962C8B-B14F-4D97-AF65-F5344CB8AC3E}">
        <p14:creationId xmlns:p14="http://schemas.microsoft.com/office/powerpoint/2010/main" val="169855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31</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340600" y="1573967"/>
            <a:ext cx="4126875" cy="1442285"/>
          </a:xfrm>
          <a:prstGeom prst="wedgeRoundRectCallout">
            <a:avLst>
              <a:gd name="adj1" fmla="val -79071"/>
              <a:gd name="adj2" fmla="val -2480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Suppose we have some expensive but </a:t>
            </a:r>
            <a:r>
              <a:rPr lang="en-US" sz="2400" b="1" dirty="0"/>
              <a:t>deterministic</a:t>
            </a:r>
            <a:r>
              <a:rPr lang="en-US" sz="2400"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6" y="3097082"/>
            <a:ext cx="3999043" cy="1589218"/>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can </a:t>
            </a:r>
            <a:r>
              <a:rPr lang="en-US" sz="2400" b="1" dirty="0" err="1"/>
              <a:t>memoize</a:t>
            </a:r>
            <a:r>
              <a:rPr lang="en-US" sz="2400" dirty="0"/>
              <a:t> the results — lazily populate a lookup-table of results, as-needed </a:t>
            </a:r>
          </a:p>
        </p:txBody>
      </p:sp>
    </p:spTree>
    <p:extLst>
      <p:ext uri="{BB962C8B-B14F-4D97-AF65-F5344CB8AC3E}">
        <p14:creationId xmlns:p14="http://schemas.microsoft.com/office/powerpoint/2010/main" val="303560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9" end="1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32</a:t>
            </a:fld>
            <a:endParaRPr lang="en-US" dirty="0"/>
          </a:p>
        </p:txBody>
      </p:sp>
    </p:spTree>
    <p:extLst>
      <p:ext uri="{BB962C8B-B14F-4D97-AF65-F5344CB8AC3E}">
        <p14:creationId xmlns:p14="http://schemas.microsoft.com/office/powerpoint/2010/main" val="370189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33</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66192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For this we can use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 …</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34</a:t>
            </a:fld>
            <a:endParaRPr lang="en-US" dirty="0"/>
          </a:p>
        </p:txBody>
      </p:sp>
    </p:spTree>
    <p:extLst>
      <p:ext uri="{BB962C8B-B14F-4D97-AF65-F5344CB8AC3E}">
        <p14:creationId xmlns:p14="http://schemas.microsoft.com/office/powerpoint/2010/main" val="217739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35</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74203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Now we have this beautiful type signature that hides the mutability:</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p>
          <a:p>
            <a:pPr marL="0" indent="0">
              <a:buNone/>
            </a:pPr>
            <a:r>
              <a:rPr lang="en-US" dirty="0">
                <a:solidFill>
                  <a:srgbClr val="000000"/>
                </a:solidFill>
                <a:cs typeface="Consolas" panose="020B0609020204030204" pitchFamily="49" charset="0"/>
              </a:rPr>
              <a:t>The </a:t>
            </a:r>
            <a:r>
              <a:rPr lang="en-US" b="1" dirty="0" err="1">
                <a:solidFill>
                  <a:srgbClr val="000000"/>
                </a:solidFill>
                <a:cs typeface="Consolas" panose="020B0609020204030204" pitchFamily="49" charset="0"/>
              </a:rPr>
              <a:t>Verus</a:t>
            </a:r>
            <a:r>
              <a:rPr lang="en-US" b="1" dirty="0">
                <a:solidFill>
                  <a:srgbClr val="000000"/>
                </a:solidFill>
                <a:cs typeface="Consolas" panose="020B0609020204030204" pitchFamily="49" charset="0"/>
              </a:rPr>
              <a:t> specification</a:t>
            </a:r>
            <a:r>
              <a:rPr lang="en-US" dirty="0">
                <a:solidFill>
                  <a:srgbClr val="000000"/>
                </a:solidFill>
                <a:cs typeface="Consolas" panose="020B0609020204030204" pitchFamily="49" charset="0"/>
              </a:rPr>
              <a:t> should be equally concise:</a:t>
            </a:r>
          </a:p>
          <a:p>
            <a:r>
              <a:rPr lang="en-US" dirty="0">
                <a:solidFill>
                  <a:srgbClr val="000000"/>
                </a:solidFill>
                <a:cs typeface="Consolas" panose="020B0609020204030204" pitchFamily="49" charset="0"/>
              </a:rPr>
              <a:t>no “modifies” clause</a:t>
            </a:r>
          </a:p>
          <a:p>
            <a:r>
              <a:rPr lang="en-US" dirty="0">
                <a:solidFill>
                  <a:srgbClr val="000000"/>
                </a:solidFill>
                <a:cs typeface="Consolas" panose="020B0609020204030204" pitchFamily="49" charset="0"/>
              </a:rPr>
              <a:t>no passing in “write-permissions”</a:t>
            </a:r>
          </a:p>
          <a:p>
            <a:r>
              <a:rPr lang="en-US" dirty="0">
                <a:solidFill>
                  <a:srgbClr val="000000"/>
                </a:solidFill>
                <a:cs typeface="Consolas" panose="020B0609020204030204" pitchFamily="49" charset="0"/>
              </a:rPr>
              <a:t>etc.</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36</a:t>
            </a:fld>
            <a:endParaRPr lang="en-US" dirty="0"/>
          </a:p>
        </p:txBody>
      </p:sp>
      <p:pic>
        <p:nvPicPr>
          <p:cNvPr id="5" name="Picture 4" descr="A bowl with a black outline&#10;&#10;Description automatically generated">
            <a:extLst>
              <a:ext uri="{FF2B5EF4-FFF2-40B4-BE49-F238E27FC236}">
                <a16:creationId xmlns:a16="http://schemas.microsoft.com/office/drawing/2014/main" id="{678D119D-E92A-8E8B-771B-2382ABFE1E4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9520919" y="3953111"/>
            <a:ext cx="2687771" cy="2102042"/>
          </a:xfrm>
          <a:prstGeom prst="rect">
            <a:avLst/>
          </a:prstGeom>
        </p:spPr>
      </p:pic>
      <p:sp>
        <p:nvSpPr>
          <p:cNvPr id="6" name="TextBox 5">
            <a:extLst>
              <a:ext uri="{FF2B5EF4-FFF2-40B4-BE49-F238E27FC236}">
                <a16:creationId xmlns:a16="http://schemas.microsoft.com/office/drawing/2014/main" id="{23769105-6233-CA33-CAD5-A2BBFD3B7424}"/>
              </a:ext>
            </a:extLst>
          </p:cNvPr>
          <p:cNvSpPr txBox="1"/>
          <p:nvPr/>
        </p:nvSpPr>
        <p:spPr>
          <a:xfrm>
            <a:off x="10069385" y="4357801"/>
            <a:ext cx="1711860" cy="646331"/>
          </a:xfrm>
          <a:prstGeom prst="rect">
            <a:avLst/>
          </a:prstGeom>
          <a:noFill/>
        </p:spPr>
        <p:txBody>
          <a:bodyPr wrap="square" rtlCol="0">
            <a:spAutoFit/>
          </a:bodyPr>
          <a:lstStyle/>
          <a:p>
            <a:r>
              <a:rPr lang="en-US" sz="3600" b="1" dirty="0">
                <a:solidFill>
                  <a:schemeClr val="accent4">
                    <a:lumMod val="75000"/>
                  </a:schemeClr>
                </a:solidFill>
                <a:latin typeface="Consolas" panose="020B0609020204030204" pitchFamily="49" charset="0"/>
                <a:cs typeface="Consolas" panose="020B0609020204030204" pitchFamily="49" charset="0"/>
              </a:rPr>
              <a:t>&amp;mut T</a:t>
            </a:r>
          </a:p>
        </p:txBody>
      </p:sp>
      <p:pic>
        <p:nvPicPr>
          <p:cNvPr id="7" name="Picture 6" descr="A grey and white circle&#10;&#10;Description automatically generated with medium confidence">
            <a:extLst>
              <a:ext uri="{FF2B5EF4-FFF2-40B4-BE49-F238E27FC236}">
                <a16:creationId xmlns:a16="http://schemas.microsoft.com/office/drawing/2014/main" id="{7E6D0444-E100-A49B-10B0-161C646BDE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9477521" y="3007404"/>
            <a:ext cx="2743201" cy="2436038"/>
          </a:xfrm>
          <a:prstGeom prst="rect">
            <a:avLst/>
          </a:prstGeom>
        </p:spPr>
      </p:pic>
    </p:spTree>
    <p:extLst>
      <p:ext uri="{BB962C8B-B14F-4D97-AF65-F5344CB8AC3E}">
        <p14:creationId xmlns:p14="http://schemas.microsoft.com/office/powerpoint/2010/main" val="406202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2" presetClass="entr" presetSubtype="1"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800" fill="hold"/>
                                        <p:tgtEl>
                                          <p:spTgt spid="7"/>
                                        </p:tgtEl>
                                        <p:attrNameLst>
                                          <p:attrName>ppt_x</p:attrName>
                                        </p:attrNameLst>
                                      </p:cBhvr>
                                      <p:tavLst>
                                        <p:tav tm="0">
                                          <p:val>
                                            <p:strVal val="#ppt_x"/>
                                          </p:val>
                                        </p:tav>
                                        <p:tav tm="100000">
                                          <p:val>
                                            <p:strVal val="#ppt_x"/>
                                          </p:val>
                                        </p:tav>
                                      </p:tavLst>
                                    </p:anim>
                                    <p:anim calcmode="lin" valueType="num">
                                      <p:cBhvr additive="base">
                                        <p:cTn id="22" dur="8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4CBD-ABA2-E2A5-DEAE-016168BDF729}"/>
              </a:ext>
            </a:extLst>
          </p:cNvPr>
          <p:cNvSpPr>
            <a:spLocks noGrp="1"/>
          </p:cNvSpPr>
          <p:nvPr>
            <p:ph type="title"/>
          </p:nvPr>
        </p:nvSpPr>
        <p:spPr/>
        <p:txBody>
          <a:bodyPr/>
          <a:lstStyle/>
          <a:p>
            <a:r>
              <a:rPr lang="en-US" dirty="0"/>
              <a:t>Solution: What doesn’t change?</a:t>
            </a:r>
          </a:p>
        </p:txBody>
      </p:sp>
      <p:sp>
        <p:nvSpPr>
          <p:cNvPr id="3" name="Content Placeholder 2">
            <a:extLst>
              <a:ext uri="{FF2B5EF4-FFF2-40B4-BE49-F238E27FC236}">
                <a16:creationId xmlns:a16="http://schemas.microsoft.com/office/drawing/2014/main" id="{236371F1-022E-7185-D24D-759B19807B4B}"/>
              </a:ext>
            </a:extLst>
          </p:cNvPr>
          <p:cNvSpPr>
            <a:spLocks noGrp="1"/>
          </p:cNvSpPr>
          <p:nvPr>
            <p:ph idx="1"/>
          </p:nvPr>
        </p:nvSpPr>
        <p:spPr/>
        <p:txBody>
          <a:bodyPr/>
          <a:lstStyle/>
          <a:p>
            <a:pPr marL="0" indent="0">
              <a:buNone/>
            </a:pPr>
            <a:r>
              <a:rPr lang="en-US" dirty="0"/>
              <a:t>If </a:t>
            </a:r>
            <a:r>
              <a:rPr lang="en-US" dirty="0" err="1"/>
              <a:t>Verus</a:t>
            </a:r>
            <a:r>
              <a:rPr lang="en-US" dirty="0"/>
              <a:t> can’t treat like </a:t>
            </a:r>
            <a:r>
              <a:rPr lang="en-US" sz="2800" b="0" i="0" dirty="0">
                <a:solidFill>
                  <a:srgbClr val="000000"/>
                </a:solidFill>
                <a:effectLst/>
                <a:latin typeface="Consolas" panose="020B0609020204030204" pitchFamily="49" charset="0"/>
                <a:cs typeface="Consolas" panose="020B0609020204030204" pitchFamily="49" charset="0"/>
              </a:rPr>
              <a:t>&amp;Cell&lt;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r>
              <a:rPr lang="en-US" dirty="0"/>
              <a:t> as a </a:t>
            </a:r>
            <a:r>
              <a:rPr lang="en-US" sz="2800" b="0" i="0" dirty="0">
                <a:solidFill>
                  <a:srgbClr val="B21E00"/>
                </a:solidFill>
                <a:effectLst/>
                <a:latin typeface="Consolas" panose="020B0609020204030204" pitchFamily="49" charset="0"/>
                <a:cs typeface="Consolas" panose="020B0609020204030204" pitchFamily="49" charset="0"/>
              </a:rPr>
              <a:t>u64</a:t>
            </a:r>
            <a:r>
              <a:rPr lang="en-US" dirty="0"/>
              <a:t> because the </a:t>
            </a:r>
            <a:r>
              <a:rPr lang="en-US" sz="2800" b="0" i="0" dirty="0">
                <a:solidFill>
                  <a:srgbClr val="B21E00"/>
                </a:solidFill>
                <a:effectLst/>
                <a:latin typeface="Consolas" panose="020B0609020204030204" pitchFamily="49" charset="0"/>
                <a:cs typeface="Consolas" panose="020B0609020204030204" pitchFamily="49" charset="0"/>
              </a:rPr>
              <a:t>u64</a:t>
            </a:r>
            <a:r>
              <a:rPr lang="en-US" dirty="0"/>
              <a:t> might change … let’s treat it like something that </a:t>
            </a:r>
            <a:r>
              <a:rPr lang="en-US" b="1" dirty="0"/>
              <a:t>doesn’t</a:t>
            </a:r>
            <a:r>
              <a:rPr lang="en-US" dirty="0"/>
              <a:t> change</a:t>
            </a:r>
          </a:p>
          <a:p>
            <a:pPr marL="0" indent="0">
              <a:buNone/>
            </a:pPr>
            <a:endParaRPr lang="en-US" dirty="0"/>
          </a:p>
          <a:p>
            <a:pPr marL="0" indent="0">
              <a:buNone/>
            </a:pPr>
            <a:r>
              <a:rPr lang="en-US" dirty="0"/>
              <a:t>What doesn’t change? </a:t>
            </a:r>
            <a:r>
              <a:rPr lang="en-US" b="1" dirty="0"/>
              <a:t>An invariant.</a:t>
            </a:r>
            <a:endParaRPr lang="en-US" dirty="0"/>
          </a:p>
          <a:p>
            <a:pPr marL="0" indent="0">
              <a:buNone/>
            </a:pPr>
            <a:endParaRPr lang="en-US" dirty="0"/>
          </a:p>
          <a:p>
            <a:pPr marL="0" indent="0">
              <a:buNone/>
            </a:pPr>
            <a:r>
              <a:rPr lang="en-US" dirty="0"/>
              <a:t>Bonus: Invariants work really well with locks, too.</a:t>
            </a:r>
          </a:p>
        </p:txBody>
      </p:sp>
      <p:sp>
        <p:nvSpPr>
          <p:cNvPr id="4" name="Slide Number Placeholder 3">
            <a:extLst>
              <a:ext uri="{FF2B5EF4-FFF2-40B4-BE49-F238E27FC236}">
                <a16:creationId xmlns:a16="http://schemas.microsoft.com/office/drawing/2014/main" id="{7AB53DDE-13FF-41E8-E943-48043A55A0F5}"/>
              </a:ext>
            </a:extLst>
          </p:cNvPr>
          <p:cNvSpPr>
            <a:spLocks noGrp="1"/>
          </p:cNvSpPr>
          <p:nvPr>
            <p:ph type="sldNum" sz="quarter" idx="10"/>
          </p:nvPr>
        </p:nvSpPr>
        <p:spPr/>
        <p:txBody>
          <a:bodyPr/>
          <a:lstStyle/>
          <a:p>
            <a:fld id="{6244B543-AA52-EB47-B3A9-0A2A6FE25F7B}" type="slidenum">
              <a:rPr lang="en-US" smtClean="0"/>
              <a:t>37</a:t>
            </a:fld>
            <a:endParaRPr lang="en-US" dirty="0"/>
          </a:p>
        </p:txBody>
      </p:sp>
    </p:spTree>
    <p:extLst>
      <p:ext uri="{BB962C8B-B14F-4D97-AF65-F5344CB8AC3E}">
        <p14:creationId xmlns:p14="http://schemas.microsoft.com/office/powerpoint/2010/main" val="167431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355574" y="2717411"/>
            <a:ext cx="9836426" cy="1325563"/>
          </a:xfrm>
        </p:spPr>
        <p:txBody>
          <a:bodyPr>
            <a:noAutofit/>
          </a:bodyPr>
          <a:lstStyle/>
          <a:p>
            <a:r>
              <a:rPr lang="en-US" sz="9600" dirty="0"/>
              <a:t>[</a:t>
            </a:r>
            <a:r>
              <a:rPr lang="en-US" sz="9600" dirty="0" err="1"/>
              <a:t>RwLock</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38</a:t>
            </a:fld>
            <a:endParaRPr lang="en-US" dirty="0"/>
          </a:p>
        </p:txBody>
      </p:sp>
    </p:spTree>
    <p:extLst>
      <p:ext uri="{BB962C8B-B14F-4D97-AF65-F5344CB8AC3E}">
        <p14:creationId xmlns:p14="http://schemas.microsoft.com/office/powerpoint/2010/main" val="1731403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39</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9" name="Rounded Rectangle 8">
            <a:extLst>
              <a:ext uri="{FF2B5EF4-FFF2-40B4-BE49-F238E27FC236}">
                <a16:creationId xmlns:a16="http://schemas.microsoft.com/office/drawing/2014/main" id="{67DB1F9B-2E93-8F9B-D3AC-75989AD6E8D4}"/>
              </a:ext>
            </a:extLst>
          </p:cNvPr>
          <p:cNvSpPr/>
          <p:nvPr/>
        </p:nvSpPr>
        <p:spPr>
          <a:xfrm>
            <a:off x="838200" y="4483100"/>
            <a:ext cx="3327399" cy="1693863"/>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Spectrum of trade-offs in terms of overhead / flexibility</a:t>
            </a:r>
          </a:p>
        </p:txBody>
      </p:sp>
    </p:spTree>
    <p:extLst>
      <p:ext uri="{BB962C8B-B14F-4D97-AF65-F5344CB8AC3E}">
        <p14:creationId xmlns:p14="http://schemas.microsoft.com/office/powerpoint/2010/main" val="319462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4</a:t>
            </a:fld>
            <a:endParaRPr lang="en-US" dirty="0"/>
          </a:p>
        </p:txBody>
      </p:sp>
    </p:spTree>
    <p:extLst>
      <p:ext uri="{BB962C8B-B14F-4D97-AF65-F5344CB8AC3E}">
        <p14:creationId xmlns:p14="http://schemas.microsoft.com/office/powerpoint/2010/main" val="17055186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latin typeface="Consolas" panose="020B0609020204030204" pitchFamily="49" charset="0"/>
                <a:cs typeface="Consolas" panose="020B0609020204030204" pitchFamily="49" charset="0"/>
              </a:rPr>
              <a:t>Cell</a:t>
            </a:r>
          </a:p>
          <a:p>
            <a:pPr marL="0" indent="0" algn="ctr">
              <a:buNone/>
            </a:pPr>
            <a:r>
              <a:rPr lang="en-US" sz="4000" dirty="0" err="1">
                <a:latin typeface="Consolas" panose="020B0609020204030204" pitchFamily="49" charset="0"/>
                <a:cs typeface="Consolas" panose="020B0609020204030204" pitchFamily="49" charset="0"/>
              </a:rPr>
              <a:t>RefCell</a:t>
            </a:r>
            <a:endParaRPr lang="en-US" sz="4000" dirty="0">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40</a:t>
            </a:fld>
            <a:endParaRPr lang="en-US" dirty="0"/>
          </a:p>
        </p:txBody>
      </p:sp>
    </p:spTree>
    <p:extLst>
      <p:ext uri="{BB962C8B-B14F-4D97-AF65-F5344CB8AC3E}">
        <p14:creationId xmlns:p14="http://schemas.microsoft.com/office/powerpoint/2010/main" val="230541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41</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Tree>
    <p:extLst>
      <p:ext uri="{BB962C8B-B14F-4D97-AF65-F5344CB8AC3E}">
        <p14:creationId xmlns:p14="http://schemas.microsoft.com/office/powerpoint/2010/main" val="28893732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42</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9" name="Rounded Rectangle 8">
            <a:extLst>
              <a:ext uri="{FF2B5EF4-FFF2-40B4-BE49-F238E27FC236}">
                <a16:creationId xmlns:a16="http://schemas.microsoft.com/office/drawing/2014/main" id="{67DB1F9B-2E93-8F9B-D3AC-75989AD6E8D4}"/>
              </a:ext>
            </a:extLst>
          </p:cNvPr>
          <p:cNvSpPr/>
          <p:nvPr/>
        </p:nvSpPr>
        <p:spPr>
          <a:xfrm>
            <a:off x="838200" y="4483100"/>
            <a:ext cx="3327399" cy="1693863"/>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Spectrum of trade-offs in terms of overhead / flexibility</a:t>
            </a:r>
          </a:p>
        </p:txBody>
      </p:sp>
    </p:spTree>
    <p:extLst>
      <p:ext uri="{BB962C8B-B14F-4D97-AF65-F5344CB8AC3E}">
        <p14:creationId xmlns:p14="http://schemas.microsoft.com/office/powerpoint/2010/main" val="21675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355574" y="2717411"/>
            <a:ext cx="9836426" cy="1325563"/>
          </a:xfrm>
        </p:spPr>
        <p:txBody>
          <a:bodyPr>
            <a:noAutofit/>
          </a:bodyPr>
          <a:lstStyle/>
          <a:p>
            <a:r>
              <a:rPr lang="en-US" sz="9600" dirty="0"/>
              <a:t>[</a:t>
            </a:r>
            <a:r>
              <a:rPr lang="en-US" sz="9600" dirty="0" err="1"/>
              <a:t>RwLock</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43</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An encapsulating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44</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29816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484622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9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An encapsulating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45</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44254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11919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579722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mutation is encapsulated</a:t>
            </a:r>
          </a:p>
        </p:txBody>
      </p:sp>
    </p:spTree>
    <p:extLst>
      <p:ext uri="{BB962C8B-B14F-4D97-AF65-F5344CB8AC3E}">
        <p14:creationId xmlns:p14="http://schemas.microsoft.com/office/powerpoint/2010/main" val="4080329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7C75-43EF-B643-EB51-6208630718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BB69B6A-414E-5E22-0F89-4F81103E0F9D}"/>
              </a:ext>
            </a:extLst>
          </p:cNvPr>
          <p:cNvSpPr>
            <a:spLocks noGrp="1"/>
          </p:cNvSpPr>
          <p:nvPr>
            <p:ph idx="1"/>
          </p:nvPr>
        </p:nvSpPr>
        <p:spPr/>
        <p:txBody>
          <a:bodyPr/>
          <a:lstStyle/>
          <a:p>
            <a:r>
              <a:rPr lang="en-US" dirty="0"/>
              <a:t>Interior mutability carves an exception to the usual “sharing XOR mutability” dichotomy of Rust, which </a:t>
            </a:r>
            <a:r>
              <a:rPr lang="en-US" dirty="0" err="1"/>
              <a:t>Verus</a:t>
            </a:r>
            <a:r>
              <a:rPr lang="en-US" dirty="0"/>
              <a:t> relies on</a:t>
            </a:r>
          </a:p>
          <a:p>
            <a:r>
              <a:rPr lang="en-US" dirty="0"/>
              <a:t>Many use-cases can be handled with lock invariants / monitor invariants</a:t>
            </a:r>
          </a:p>
          <a:p>
            <a:r>
              <a:rPr lang="en-US" dirty="0"/>
              <a:t>Encapsulation of mutability prevents interior mutability from infecting a codebase and ruining </a:t>
            </a:r>
            <a:r>
              <a:rPr lang="en-US" dirty="0" err="1"/>
              <a:t>Verus’s</a:t>
            </a:r>
            <a:r>
              <a:rPr lang="en-US" dirty="0"/>
              <a:t> simple encoding</a:t>
            </a:r>
          </a:p>
        </p:txBody>
      </p:sp>
      <p:sp>
        <p:nvSpPr>
          <p:cNvPr id="4" name="Slide Number Placeholder 3">
            <a:extLst>
              <a:ext uri="{FF2B5EF4-FFF2-40B4-BE49-F238E27FC236}">
                <a16:creationId xmlns:a16="http://schemas.microsoft.com/office/drawing/2014/main" id="{375E1B84-7C2A-3C7E-0FB1-ECD2D9DE687B}"/>
              </a:ext>
            </a:extLst>
          </p:cNvPr>
          <p:cNvSpPr>
            <a:spLocks noGrp="1"/>
          </p:cNvSpPr>
          <p:nvPr>
            <p:ph type="sldNum" sz="quarter" idx="10"/>
          </p:nvPr>
        </p:nvSpPr>
        <p:spPr/>
        <p:txBody>
          <a:bodyPr/>
          <a:lstStyle/>
          <a:p>
            <a:fld id="{6244B543-AA52-EB47-B3A9-0A2A6FE25F7B}" type="slidenum">
              <a:rPr lang="en-US" smtClean="0"/>
              <a:t>46</a:t>
            </a:fld>
            <a:endParaRPr lang="en-US" dirty="0"/>
          </a:p>
        </p:txBody>
      </p:sp>
    </p:spTree>
    <p:extLst>
      <p:ext uri="{BB962C8B-B14F-4D97-AF65-F5344CB8AC3E}">
        <p14:creationId xmlns:p14="http://schemas.microsoft.com/office/powerpoint/2010/main" val="4215970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r>
              <a:rPr lang="en-US" sz="4000" dirty="0" err="1">
                <a:solidFill>
                  <a:schemeClr val="tx2">
                    <a:lumMod val="75000"/>
                    <a:lumOff val="25000"/>
                  </a:schemeClr>
                </a:solidFill>
                <a:latin typeface="Consolas" panose="020B0609020204030204" pitchFamily="49" charset="0"/>
                <a:cs typeface="Consolas" panose="020B0609020204030204" pitchFamily="49" charset="0"/>
              </a:rPr>
              <a:t>UnsafeCell</a:t>
            </a: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47</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10" name="Rounded Rectangular Callout 9">
            <a:extLst>
              <a:ext uri="{FF2B5EF4-FFF2-40B4-BE49-F238E27FC236}">
                <a16:creationId xmlns:a16="http://schemas.microsoft.com/office/drawing/2014/main" id="{D71400D8-07DE-7657-F651-F6EF3356E6F4}"/>
              </a:ext>
            </a:extLst>
          </p:cNvPr>
          <p:cNvSpPr/>
          <p:nvPr/>
        </p:nvSpPr>
        <p:spPr>
          <a:xfrm>
            <a:off x="838200" y="4656503"/>
            <a:ext cx="3009900" cy="1756630"/>
          </a:xfrm>
          <a:prstGeom prst="wedgeRoundRectCallout">
            <a:avLst>
              <a:gd name="adj1" fmla="val 76214"/>
              <a:gd name="adj2" fmla="val -9398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All of these can be approached using invariants </a:t>
            </a:r>
          </a:p>
        </p:txBody>
      </p:sp>
      <p:sp>
        <p:nvSpPr>
          <p:cNvPr id="11" name="Rounded Rectangular Callout 10">
            <a:extLst>
              <a:ext uri="{FF2B5EF4-FFF2-40B4-BE49-F238E27FC236}">
                <a16:creationId xmlns:a16="http://schemas.microsoft.com/office/drawing/2014/main" id="{225709F8-D90C-AA7C-595E-5A5445E84B30}"/>
              </a:ext>
            </a:extLst>
          </p:cNvPr>
          <p:cNvSpPr/>
          <p:nvPr/>
        </p:nvSpPr>
        <p:spPr>
          <a:xfrm>
            <a:off x="8204199" y="4956112"/>
            <a:ext cx="3373036" cy="1591957"/>
          </a:xfrm>
          <a:prstGeom prst="wedgeRoundRectCallout">
            <a:avLst>
              <a:gd name="adj1" fmla="val -63449"/>
              <a:gd name="adj2" fmla="val -18411"/>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Aside: </a:t>
            </a:r>
            <a:r>
              <a:rPr lang="en-US" sz="2400" dirty="0"/>
              <a:t>This usually warrants a different bag-of-tricks (</a:t>
            </a:r>
            <a:r>
              <a:rPr lang="en-US" sz="2000" dirty="0" err="1">
                <a:latin typeface="Consolas" panose="020B0609020204030204" pitchFamily="49" charset="0"/>
                <a:cs typeface="Consolas" panose="020B0609020204030204" pitchFamily="49" charset="0"/>
              </a:rPr>
              <a:t>PointsTo</a:t>
            </a:r>
            <a:r>
              <a:rPr lang="en-US" sz="2400" dirty="0"/>
              <a:t>)</a:t>
            </a:r>
          </a:p>
        </p:txBody>
      </p:sp>
    </p:spTree>
    <p:extLst>
      <p:ext uri="{BB962C8B-B14F-4D97-AF65-F5344CB8AC3E}">
        <p14:creationId xmlns:p14="http://schemas.microsoft.com/office/powerpoint/2010/main" val="127938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Let’s talk about this a bit more</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highlight>
                  <a:srgbClr val="FFFF00"/>
                </a:highlight>
              </a:rPr>
              <a:t>This is good, because unrestricted mutation-through-&amp; would ruin all the theory behind </a:t>
            </a:r>
            <a:r>
              <a:rPr lang="en-US" dirty="0" err="1">
                <a:highlight>
                  <a:srgbClr val="FFFF00"/>
                </a:highlight>
              </a:rPr>
              <a:t>Verus’s</a:t>
            </a:r>
            <a:r>
              <a:rPr lang="en-US" dirty="0">
                <a:highlight>
                  <a:srgbClr val="FFFF00"/>
                </a:highlight>
              </a:rPr>
              <a:t> encoding</a:t>
            </a:r>
          </a:p>
          <a:p>
            <a:r>
              <a:rPr lang="en-US" dirty="0">
                <a:highlight>
                  <a:srgbClr val="FFFF00"/>
                </a:highlight>
              </a:rPr>
              <a:t>As it is, we can restrict the additional complexity </a:t>
            </a:r>
            <a:r>
              <a:rPr lang="en-US" b="1" dirty="0">
                <a:highlight>
                  <a:srgbClr val="FFFF00"/>
                </a:highlight>
              </a:rPr>
              <a:t>only</a:t>
            </a:r>
            <a:r>
              <a:rPr lang="en-US" dirty="0">
                <a:highlight>
                  <a:srgbClr val="FFFF00"/>
                </a:highlight>
              </a:rPr>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48</a:t>
            </a:fld>
            <a:endParaRPr lang="en-US" dirty="0"/>
          </a:p>
        </p:txBody>
      </p:sp>
      <p:sp>
        <p:nvSpPr>
          <p:cNvPr id="5" name="Rectangle 4">
            <a:extLst>
              <a:ext uri="{FF2B5EF4-FFF2-40B4-BE49-F238E27FC236}">
                <a16:creationId xmlns:a16="http://schemas.microsoft.com/office/drawing/2014/main" id="{1F4F20EB-B4CA-3F74-3291-CFCA26345916}"/>
              </a:ext>
            </a:extLst>
          </p:cNvPr>
          <p:cNvSpPr/>
          <p:nvPr/>
        </p:nvSpPr>
        <p:spPr>
          <a:xfrm>
            <a:off x="689811" y="1825624"/>
            <a:ext cx="10663989" cy="2361365"/>
          </a:xfrm>
          <a:prstGeom prst="rect">
            <a:avLst/>
          </a:prstGeom>
          <a:solidFill>
            <a:schemeClr val="bg1">
              <a:alpha val="74955"/>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64278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B0835-4708-0110-E818-E3D72CBCDBBD}"/>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677EA05F-D412-234F-76BE-90563B114AC7}"/>
              </a:ext>
            </a:extLst>
          </p:cNvPr>
          <p:cNvSpPr>
            <a:spLocks noGrp="1"/>
          </p:cNvSpPr>
          <p:nvPr>
            <p:ph type="sldNum" sz="quarter" idx="10"/>
          </p:nvPr>
        </p:nvSpPr>
        <p:spPr/>
        <p:txBody>
          <a:bodyPr/>
          <a:lstStyle/>
          <a:p>
            <a:fld id="{6244B543-AA52-EB47-B3A9-0A2A6FE25F7B}" type="slidenum">
              <a:rPr lang="en-US" smtClean="0"/>
              <a:t>49</a:t>
            </a:fld>
            <a:endParaRPr lang="en-US" dirty="0"/>
          </a:p>
        </p:txBody>
      </p:sp>
      <p:sp>
        <p:nvSpPr>
          <p:cNvPr id="5" name="TextBox 4">
            <a:extLst>
              <a:ext uri="{FF2B5EF4-FFF2-40B4-BE49-F238E27FC236}">
                <a16:creationId xmlns:a16="http://schemas.microsoft.com/office/drawing/2014/main" id="{82A57CB4-433A-F3E1-284A-2206B834BDEF}"/>
              </a:ext>
            </a:extLst>
          </p:cNvPr>
          <p:cNvSpPr txBox="1"/>
          <p:nvPr/>
        </p:nvSpPr>
        <p:spPr>
          <a:xfrm>
            <a:off x="5036949" y="3608021"/>
            <a:ext cx="3177152" cy="830997"/>
          </a:xfrm>
          <a:prstGeom prst="rect">
            <a:avLst/>
          </a:prstGeom>
          <a:noFill/>
        </p:spPr>
        <p:txBody>
          <a:bodyPr wrap="square" rtlCol="0">
            <a:spAutoFit/>
          </a:bodyPr>
          <a:lstStyle/>
          <a:p>
            <a:r>
              <a:rPr lang="en-US" sz="4800" b="1" dirty="0">
                <a:solidFill>
                  <a:schemeClr val="accent4">
                    <a:lumMod val="75000"/>
                  </a:schemeClr>
                </a:solidFill>
                <a:latin typeface="Consolas" panose="020B0609020204030204" pitchFamily="49" charset="0"/>
                <a:cs typeface="Consolas" panose="020B0609020204030204" pitchFamily="49" charset="0"/>
              </a:rPr>
              <a:t>&amp;mut T</a:t>
            </a:r>
          </a:p>
        </p:txBody>
      </p:sp>
      <p:sp>
        <p:nvSpPr>
          <p:cNvPr id="6" name="Oval 5">
            <a:extLst>
              <a:ext uri="{FF2B5EF4-FFF2-40B4-BE49-F238E27FC236}">
                <a16:creationId xmlns:a16="http://schemas.microsoft.com/office/drawing/2014/main" id="{802AAE5F-4F1D-2269-932B-548AE1E4E4EF}"/>
              </a:ext>
            </a:extLst>
          </p:cNvPr>
          <p:cNvSpPr/>
          <p:nvPr/>
        </p:nvSpPr>
        <p:spPr>
          <a:xfrm>
            <a:off x="8353586" y="2882685"/>
            <a:ext cx="1751309" cy="1751308"/>
          </a:xfrm>
          <a:prstGeom prst="ellipse">
            <a:avLst/>
          </a:prstGeom>
          <a:solidFill>
            <a:schemeClr val="bg1"/>
          </a:solidFill>
          <a:ln w="57150"/>
          <a:scene3d>
            <a:camera prst="isometricOffAxis1Top"/>
            <a:lightRig rig="sunset" dir="t"/>
          </a:scene3d>
          <a:sp3d extrusionH="158750" prstMaterial="flat">
            <a:bevelB/>
          </a:sp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4215B476-C7DA-829C-DA3B-2FB134F3D577}"/>
              </a:ext>
            </a:extLst>
          </p:cNvPr>
          <p:cNvSpPr/>
          <p:nvPr/>
        </p:nvSpPr>
        <p:spPr>
          <a:xfrm>
            <a:off x="850793" y="1716437"/>
            <a:ext cx="3425126" cy="3425125"/>
          </a:xfrm>
          <a:prstGeom prst="ellipse">
            <a:avLst/>
          </a:prstGeom>
          <a:gradFill>
            <a:gsLst>
              <a:gs pos="0">
                <a:schemeClr val="accent1">
                  <a:lumMod val="5000"/>
                  <a:lumOff val="95000"/>
                </a:schemeClr>
              </a:gs>
              <a:gs pos="79000">
                <a:schemeClr val="accent1">
                  <a:lumMod val="45000"/>
                  <a:lumOff val="55000"/>
                </a:schemeClr>
              </a:gs>
            </a:gsLst>
            <a:lin ang="1800000" scaled="0"/>
          </a:gra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 name="Group 12">
            <a:extLst>
              <a:ext uri="{FF2B5EF4-FFF2-40B4-BE49-F238E27FC236}">
                <a16:creationId xmlns:a16="http://schemas.microsoft.com/office/drawing/2014/main" id="{F4924B4D-A01E-6A40-A134-17082E3D5B1F}"/>
              </a:ext>
            </a:extLst>
          </p:cNvPr>
          <p:cNvGrpSpPr/>
          <p:nvPr/>
        </p:nvGrpSpPr>
        <p:grpSpPr>
          <a:xfrm>
            <a:off x="8123049" y="1966495"/>
            <a:ext cx="3718302" cy="3751996"/>
            <a:chOff x="5262319" y="1568586"/>
            <a:chExt cx="3718302" cy="3751996"/>
          </a:xfrm>
        </p:grpSpPr>
        <p:sp>
          <p:nvSpPr>
            <p:cNvPr id="9" name="Oval 8">
              <a:extLst>
                <a:ext uri="{FF2B5EF4-FFF2-40B4-BE49-F238E27FC236}">
                  <a16:creationId xmlns:a16="http://schemas.microsoft.com/office/drawing/2014/main" id="{DD98F499-D72B-A32A-8732-0E198F17063C}"/>
                </a:ext>
              </a:extLst>
            </p:cNvPr>
            <p:cNvSpPr/>
            <p:nvPr/>
          </p:nvSpPr>
          <p:spPr>
            <a:xfrm>
              <a:off x="5408907" y="1895457"/>
              <a:ext cx="3425126" cy="3425125"/>
            </a:xfrm>
            <a:prstGeom prst="ellipse">
              <a:avLst/>
            </a:prstGeom>
            <a:gradFill>
              <a:gsLst>
                <a:gs pos="0">
                  <a:schemeClr val="accent1">
                    <a:lumMod val="5000"/>
                    <a:lumOff val="95000"/>
                  </a:schemeClr>
                </a:gs>
                <a:gs pos="79000">
                  <a:schemeClr val="accent1">
                    <a:lumMod val="45000"/>
                    <a:lumOff val="55000"/>
                  </a:schemeClr>
                </a:gs>
              </a:gsLst>
              <a:lin ang="1800000" scaled="0"/>
            </a:gra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FAA7E2F8-01CC-1007-90A3-9A12FB49938D}"/>
                </a:ext>
              </a:extLst>
            </p:cNvPr>
            <p:cNvSpPr/>
            <p:nvPr/>
          </p:nvSpPr>
          <p:spPr>
            <a:xfrm>
              <a:off x="5262319" y="1568586"/>
              <a:ext cx="3718302" cy="2258878"/>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0E588576-6524-3BDD-F29A-556F6E3836EA}"/>
                </a:ext>
              </a:extLst>
            </p:cNvPr>
            <p:cNvSpPr/>
            <p:nvPr/>
          </p:nvSpPr>
          <p:spPr>
            <a:xfrm>
              <a:off x="5408907" y="3068664"/>
              <a:ext cx="3425126" cy="1447845"/>
            </a:xfrm>
            <a:prstGeom prst="ellipse">
              <a:avLst/>
            </a:prstGeom>
            <a:solidFill>
              <a:schemeClr val="bg1">
                <a:lumMod val="85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 name="Oval 13">
            <a:extLst>
              <a:ext uri="{FF2B5EF4-FFF2-40B4-BE49-F238E27FC236}">
                <a16:creationId xmlns:a16="http://schemas.microsoft.com/office/drawing/2014/main" id="{E8C95C94-A9EA-756D-C644-EAB29EED520A}"/>
              </a:ext>
            </a:extLst>
          </p:cNvPr>
          <p:cNvSpPr/>
          <p:nvPr/>
        </p:nvSpPr>
        <p:spPr>
          <a:xfrm>
            <a:off x="8766874" y="1379887"/>
            <a:ext cx="3425126" cy="1447845"/>
          </a:xfrm>
          <a:prstGeom prst="ellipse">
            <a:avLst/>
          </a:prstGeom>
          <a:solidFill>
            <a:schemeClr val="bg1">
              <a:lumMod val="85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Block Arc 16">
            <a:extLst>
              <a:ext uri="{FF2B5EF4-FFF2-40B4-BE49-F238E27FC236}">
                <a16:creationId xmlns:a16="http://schemas.microsoft.com/office/drawing/2014/main" id="{8428707B-04F9-4084-50E2-9C81E4B2A667}"/>
              </a:ext>
            </a:extLst>
          </p:cNvPr>
          <p:cNvSpPr/>
          <p:nvPr/>
        </p:nvSpPr>
        <p:spPr>
          <a:xfrm rot="10800000">
            <a:off x="295437" y="2403026"/>
            <a:ext cx="4541002" cy="2258878"/>
          </a:xfrm>
          <a:prstGeom prst="blockArc">
            <a:avLst>
              <a:gd name="adj1" fmla="val 10824466"/>
              <a:gd name="adj2" fmla="val 0"/>
              <a:gd name="adj3" fmla="val 25000"/>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BB06BD6E-8B73-D094-0F9E-067714A5E7EA}"/>
              </a:ext>
            </a:extLst>
          </p:cNvPr>
          <p:cNvSpPr/>
          <p:nvPr/>
        </p:nvSpPr>
        <p:spPr>
          <a:xfrm>
            <a:off x="1101349" y="4350531"/>
            <a:ext cx="3174570" cy="1008008"/>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2891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5</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descr="A bowl with a black outline&#10;&#10;Description automatically generated">
            <a:extLst>
              <a:ext uri="{FF2B5EF4-FFF2-40B4-BE49-F238E27FC236}">
                <a16:creationId xmlns:a16="http://schemas.microsoft.com/office/drawing/2014/main" id="{2529FCEE-BDE1-91CD-455D-9B12B45F43A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3922364" y="3189293"/>
            <a:ext cx="4988409" cy="3901317"/>
          </a:xfrm>
          <a:prstGeom prst="rect">
            <a:avLst/>
          </a:prstGeom>
        </p:spPr>
      </p:pic>
      <p:sp>
        <p:nvSpPr>
          <p:cNvPr id="5" name="TextBox 4">
            <a:extLst>
              <a:ext uri="{FF2B5EF4-FFF2-40B4-BE49-F238E27FC236}">
                <a16:creationId xmlns:a16="http://schemas.microsoft.com/office/drawing/2014/main" id="{82A57CB4-433A-F3E1-284A-2206B834BDEF}"/>
              </a:ext>
            </a:extLst>
          </p:cNvPr>
          <p:cNvSpPr txBox="1"/>
          <p:nvPr/>
        </p:nvSpPr>
        <p:spPr>
          <a:xfrm>
            <a:off x="5508358" y="4023538"/>
            <a:ext cx="3177152" cy="830997"/>
          </a:xfrm>
          <a:prstGeom prst="rect">
            <a:avLst/>
          </a:prstGeom>
          <a:noFill/>
        </p:spPr>
        <p:txBody>
          <a:bodyPr wrap="square" rtlCol="0">
            <a:spAutoFit/>
          </a:bodyPr>
          <a:lstStyle/>
          <a:p>
            <a:r>
              <a:rPr lang="en-US" sz="4800" b="1" dirty="0">
                <a:solidFill>
                  <a:schemeClr val="accent4">
                    <a:lumMod val="75000"/>
                  </a:schemeClr>
                </a:solidFill>
                <a:latin typeface="Consolas" panose="020B0609020204030204" pitchFamily="49" charset="0"/>
                <a:cs typeface="Consolas" panose="020B0609020204030204" pitchFamily="49" charset="0"/>
              </a:rPr>
              <a:t>&amp;mut T</a:t>
            </a:r>
          </a:p>
        </p:txBody>
      </p:sp>
      <p:sp>
        <p:nvSpPr>
          <p:cNvPr id="2" name="Title 1">
            <a:extLst>
              <a:ext uri="{FF2B5EF4-FFF2-40B4-BE49-F238E27FC236}">
                <a16:creationId xmlns:a16="http://schemas.microsoft.com/office/drawing/2014/main" id="{3C7B0835-4708-0110-E818-E3D72CBCDBBD}"/>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677EA05F-D412-234F-76BE-90563B114AC7}"/>
              </a:ext>
            </a:extLst>
          </p:cNvPr>
          <p:cNvSpPr>
            <a:spLocks noGrp="1"/>
          </p:cNvSpPr>
          <p:nvPr>
            <p:ph type="sldNum" sz="quarter" idx="10"/>
          </p:nvPr>
        </p:nvSpPr>
        <p:spPr/>
        <p:txBody>
          <a:bodyPr/>
          <a:lstStyle/>
          <a:p>
            <a:fld id="{6244B543-AA52-EB47-B3A9-0A2A6FE25F7B}" type="slidenum">
              <a:rPr lang="en-US" smtClean="0"/>
              <a:t>50</a:t>
            </a:fld>
            <a:endParaRPr lang="en-US" dirty="0"/>
          </a:p>
        </p:txBody>
      </p:sp>
      <p:grpSp>
        <p:nvGrpSpPr>
          <p:cNvPr id="7" name="Group 6">
            <a:extLst>
              <a:ext uri="{FF2B5EF4-FFF2-40B4-BE49-F238E27FC236}">
                <a16:creationId xmlns:a16="http://schemas.microsoft.com/office/drawing/2014/main" id="{6663B918-0359-266B-3B48-AE00F72E7EEF}"/>
              </a:ext>
            </a:extLst>
          </p:cNvPr>
          <p:cNvGrpSpPr/>
          <p:nvPr/>
        </p:nvGrpSpPr>
        <p:grpSpPr>
          <a:xfrm>
            <a:off x="3838841" y="1466016"/>
            <a:ext cx="5091285" cy="4521201"/>
            <a:chOff x="3838841" y="1466016"/>
            <a:chExt cx="5091285" cy="4521201"/>
          </a:xfrm>
        </p:grpSpPr>
        <p:pic>
          <p:nvPicPr>
            <p:cNvPr id="20" name="Picture 19" descr="A grey and white circle&#10;&#10;Description automatically generated with medium confidence">
              <a:extLst>
                <a:ext uri="{FF2B5EF4-FFF2-40B4-BE49-F238E27FC236}">
                  <a16:creationId xmlns:a16="http://schemas.microsoft.com/office/drawing/2014/main" id="{37CA148F-213F-C89C-1E2B-8DC0A783152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3838841" y="1466016"/>
              <a:ext cx="5091285" cy="4521201"/>
            </a:xfrm>
            <a:prstGeom prst="rect">
              <a:avLst/>
            </a:prstGeom>
          </p:spPr>
        </p:pic>
        <p:sp>
          <p:nvSpPr>
            <p:cNvPr id="3" name="TextBox 2">
              <a:extLst>
                <a:ext uri="{FF2B5EF4-FFF2-40B4-BE49-F238E27FC236}">
                  <a16:creationId xmlns:a16="http://schemas.microsoft.com/office/drawing/2014/main" id="{19FDEA10-A8A8-C964-A8E2-09BD8DAA32A9}"/>
                </a:ext>
              </a:extLst>
            </p:cNvPr>
            <p:cNvSpPr txBox="1"/>
            <p:nvPr/>
          </p:nvSpPr>
          <p:spPr>
            <a:xfrm>
              <a:off x="4779570" y="2700080"/>
              <a:ext cx="3801978" cy="1323439"/>
            </a:xfrm>
            <a:prstGeom prst="rect">
              <a:avLst/>
            </a:prstGeom>
            <a:noFill/>
          </p:spPr>
          <p:txBody>
            <a:bodyPr wrap="square" rtlCol="0">
              <a:prstTxWarp prst="textArchDown">
                <a:avLst/>
              </a:prstTxWarp>
              <a:spAutoFit/>
              <a:scene3d>
                <a:camera prst="orthographicFront"/>
                <a:lightRig rig="threePt" dir="t"/>
              </a:scene3d>
              <a:sp3d extrusionH="57150">
                <a:bevelT w="82550" h="38100" prst="coolSlant"/>
              </a:sp3d>
            </a:bodyPr>
            <a:lstStyle/>
            <a:p>
              <a:pPr algn="ctr"/>
              <a:r>
                <a:rPr lang="en-US" sz="4000" b="1" dirty="0">
                  <a:solidFill>
                    <a:srgbClr val="C00000"/>
                  </a:solidFill>
                </a:rPr>
                <a:t>Turbo</a:t>
              </a:r>
            </a:p>
            <a:p>
              <a:pPr algn="ctr"/>
              <a:r>
                <a:rPr lang="en-US" sz="4000" b="1" dirty="0" err="1">
                  <a:solidFill>
                    <a:srgbClr val="C00000"/>
                  </a:solidFill>
                </a:rPr>
                <a:t>Encapsulator</a:t>
              </a:r>
              <a:endParaRPr lang="en-US" sz="4000" b="1" dirty="0">
                <a:solidFill>
                  <a:srgbClr val="C00000"/>
                </a:solidFill>
              </a:endParaRPr>
            </a:p>
          </p:txBody>
        </p:sp>
      </p:grpSp>
    </p:spTree>
    <p:extLst>
      <p:ext uri="{BB962C8B-B14F-4D97-AF65-F5344CB8AC3E}">
        <p14:creationId xmlns:p14="http://schemas.microsoft.com/office/powerpoint/2010/main" val="335707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800" fill="hold"/>
                                        <p:tgtEl>
                                          <p:spTgt spid="7"/>
                                        </p:tgtEl>
                                        <p:attrNameLst>
                                          <p:attrName>ppt_x</p:attrName>
                                        </p:attrNameLst>
                                      </p:cBhvr>
                                      <p:tavLst>
                                        <p:tav tm="0">
                                          <p:val>
                                            <p:strVal val="#ppt_x"/>
                                          </p:val>
                                        </p:tav>
                                        <p:tav tm="100000">
                                          <p:val>
                                            <p:strVal val="#ppt_x"/>
                                          </p:val>
                                        </p:tav>
                                      </p:tavLst>
                                    </p:anim>
                                    <p:anim calcmode="lin" valueType="num">
                                      <p:cBhvr additive="base">
                                        <p:cTn id="8" dur="8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bowl with a black outline&#10;&#10;Description automatically generated">
            <a:extLst>
              <a:ext uri="{FF2B5EF4-FFF2-40B4-BE49-F238E27FC236}">
                <a16:creationId xmlns:a16="http://schemas.microsoft.com/office/drawing/2014/main" id="{2529FCEE-BDE1-91CD-455D-9B12B45F43A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3922364" y="3189293"/>
            <a:ext cx="4988409" cy="3901317"/>
          </a:xfrm>
          <a:prstGeom prst="rect">
            <a:avLst/>
          </a:prstGeom>
        </p:spPr>
      </p:pic>
      <p:sp>
        <p:nvSpPr>
          <p:cNvPr id="5" name="TextBox 4">
            <a:extLst>
              <a:ext uri="{FF2B5EF4-FFF2-40B4-BE49-F238E27FC236}">
                <a16:creationId xmlns:a16="http://schemas.microsoft.com/office/drawing/2014/main" id="{82A57CB4-433A-F3E1-284A-2206B834BDEF}"/>
              </a:ext>
            </a:extLst>
          </p:cNvPr>
          <p:cNvSpPr txBox="1"/>
          <p:nvPr/>
        </p:nvSpPr>
        <p:spPr>
          <a:xfrm>
            <a:off x="5086493" y="4007496"/>
            <a:ext cx="3177152" cy="1015663"/>
          </a:xfrm>
          <a:prstGeom prst="rect">
            <a:avLst/>
          </a:prstGeom>
          <a:noFill/>
        </p:spPr>
        <p:txBody>
          <a:bodyPr wrap="square" rtlCol="0">
            <a:spAutoFit/>
          </a:bodyPr>
          <a:lstStyle/>
          <a:p>
            <a:r>
              <a:rPr lang="en-US" sz="6000" b="1" dirty="0">
                <a:solidFill>
                  <a:schemeClr val="accent4">
                    <a:lumMod val="75000"/>
                  </a:schemeClr>
                </a:solidFill>
                <a:latin typeface="Consolas" panose="020B0609020204030204" pitchFamily="49" charset="0"/>
                <a:cs typeface="Consolas" panose="020B0609020204030204" pitchFamily="49" charset="0"/>
              </a:rPr>
              <a:t>&amp;mut T</a:t>
            </a:r>
          </a:p>
        </p:txBody>
      </p:sp>
      <p:sp>
        <p:nvSpPr>
          <p:cNvPr id="2" name="Title 1">
            <a:extLst>
              <a:ext uri="{FF2B5EF4-FFF2-40B4-BE49-F238E27FC236}">
                <a16:creationId xmlns:a16="http://schemas.microsoft.com/office/drawing/2014/main" id="{3C7B0835-4708-0110-E818-E3D72CBCDBBD}"/>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677EA05F-D412-234F-76BE-90563B114AC7}"/>
              </a:ext>
            </a:extLst>
          </p:cNvPr>
          <p:cNvSpPr>
            <a:spLocks noGrp="1"/>
          </p:cNvSpPr>
          <p:nvPr>
            <p:ph type="sldNum" sz="quarter" idx="10"/>
          </p:nvPr>
        </p:nvSpPr>
        <p:spPr/>
        <p:txBody>
          <a:bodyPr/>
          <a:lstStyle/>
          <a:p>
            <a:fld id="{6244B543-AA52-EB47-B3A9-0A2A6FE25F7B}" type="slidenum">
              <a:rPr lang="en-US" smtClean="0"/>
              <a:t>51</a:t>
            </a:fld>
            <a:endParaRPr lang="en-US" dirty="0"/>
          </a:p>
        </p:txBody>
      </p:sp>
      <p:pic>
        <p:nvPicPr>
          <p:cNvPr id="20" name="Picture 19" descr="A grey and white circle&#10;&#10;Description automatically generated with medium confidence">
            <a:extLst>
              <a:ext uri="{FF2B5EF4-FFF2-40B4-BE49-F238E27FC236}">
                <a16:creationId xmlns:a16="http://schemas.microsoft.com/office/drawing/2014/main" id="{37CA148F-213F-C89C-1E2B-8DC0A783152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3850244" y="1466016"/>
            <a:ext cx="5091285" cy="4521201"/>
          </a:xfrm>
          <a:prstGeom prst="rect">
            <a:avLst/>
          </a:prstGeom>
        </p:spPr>
      </p:pic>
    </p:spTree>
    <p:extLst>
      <p:ext uri="{BB962C8B-B14F-4D97-AF65-F5344CB8AC3E}">
        <p14:creationId xmlns:p14="http://schemas.microsoft.com/office/powerpoint/2010/main" val="143584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3307-4C02-2985-AE3B-8D5A599923C9}"/>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3" name="Content Placeholder 2">
            <a:extLst>
              <a:ext uri="{FF2B5EF4-FFF2-40B4-BE49-F238E27FC236}">
                <a16:creationId xmlns:a16="http://schemas.microsoft.com/office/drawing/2014/main" id="{3AB29BA8-1832-89A3-17CC-6C1EBA86B7D0}"/>
              </a:ext>
            </a:extLst>
          </p:cNvPr>
          <p:cNvSpPr>
            <a:spLocks noGrp="1"/>
          </p:cNvSpPr>
          <p:nvPr>
            <p:ph idx="1"/>
          </p:nvPr>
        </p:nvSpPr>
        <p:spPr/>
        <p:txBody>
          <a:bodyPr/>
          <a:lstStyle/>
          <a:p>
            <a:pPr marL="0" indent="0">
              <a:buNone/>
            </a:pPr>
            <a:r>
              <a:rPr lang="en-US" dirty="0"/>
              <a:t>Consider a library with a type </a:t>
            </a:r>
            <a:r>
              <a:rPr lang="en-US" sz="2800" dirty="0" err="1">
                <a:latin typeface="Consolas" panose="020B0609020204030204" pitchFamily="49" charset="0"/>
                <a:cs typeface="Consolas" panose="020B0609020204030204" pitchFamily="49" charset="0"/>
              </a:rPr>
              <a:t>FooObject</a:t>
            </a:r>
            <a:r>
              <a:rPr lang="en-US" dirty="0"/>
              <a:t> that uses interior mutability:</a:t>
            </a:r>
          </a:p>
          <a:p>
            <a:r>
              <a:rPr lang="en-US" dirty="0"/>
              <a:t>Internally, </a:t>
            </a:r>
            <a:r>
              <a:rPr lang="en-US" sz="2800" dirty="0" err="1">
                <a:latin typeface="Consolas" panose="020B0609020204030204" pitchFamily="49" charset="0"/>
                <a:cs typeface="Consolas" panose="020B0609020204030204" pitchFamily="49" charset="0"/>
              </a:rPr>
              <a:t>FooObject</a:t>
            </a:r>
            <a:r>
              <a:rPr lang="en-US" dirty="0"/>
              <a:t> mutates its private, interior state.</a:t>
            </a:r>
          </a:p>
          <a:p>
            <a:r>
              <a:rPr lang="en-US" dirty="0"/>
              <a:t>Externally, clients get to work with a </a:t>
            </a:r>
            <a:r>
              <a:rPr lang="en-US" sz="2800" dirty="0">
                <a:latin typeface="Consolas" panose="020B0609020204030204" pitchFamily="49" charset="0"/>
                <a:cs typeface="Consolas" panose="020B0609020204030204" pitchFamily="49" charset="0"/>
              </a:rPr>
              <a:t>&amp;</a:t>
            </a:r>
            <a:r>
              <a:rPr lang="en-US" sz="2800" dirty="0" err="1">
                <a:latin typeface="Consolas" panose="020B0609020204030204" pitchFamily="49" charset="0"/>
                <a:cs typeface="Consolas" panose="020B0609020204030204" pitchFamily="49" charset="0"/>
              </a:rPr>
              <a:t>FooObject</a:t>
            </a:r>
            <a:r>
              <a:rPr lang="en-US" dirty="0"/>
              <a:t>, which is both easier to use and reason about.</a:t>
            </a:r>
          </a:p>
          <a:p>
            <a:pPr marL="0" indent="0">
              <a:buNone/>
            </a:pPr>
            <a:endParaRPr lang="en-US" dirty="0"/>
          </a:p>
          <a:p>
            <a:pPr marL="0" indent="0">
              <a:buNone/>
            </a:pPr>
            <a:r>
              <a:rPr lang="en-US" dirty="0"/>
              <a:t>The mutability is not “infectious”!</a:t>
            </a:r>
          </a:p>
        </p:txBody>
      </p:sp>
      <p:sp>
        <p:nvSpPr>
          <p:cNvPr id="4" name="Slide Number Placeholder 3">
            <a:extLst>
              <a:ext uri="{FF2B5EF4-FFF2-40B4-BE49-F238E27FC236}">
                <a16:creationId xmlns:a16="http://schemas.microsoft.com/office/drawing/2014/main" id="{80A97F10-5C14-7DA6-C6A0-6723091D17AC}"/>
              </a:ext>
            </a:extLst>
          </p:cNvPr>
          <p:cNvSpPr>
            <a:spLocks noGrp="1"/>
          </p:cNvSpPr>
          <p:nvPr>
            <p:ph type="sldNum" sz="quarter" idx="10"/>
          </p:nvPr>
        </p:nvSpPr>
        <p:spPr/>
        <p:txBody>
          <a:bodyPr/>
          <a:lstStyle/>
          <a:p>
            <a:fld id="{6244B543-AA52-EB47-B3A9-0A2A6FE25F7B}" type="slidenum">
              <a:rPr lang="en-US" smtClean="0"/>
              <a:t>52</a:t>
            </a:fld>
            <a:endParaRPr lang="en-US" dirty="0"/>
          </a:p>
        </p:txBody>
      </p:sp>
    </p:spTree>
    <p:extLst>
      <p:ext uri="{BB962C8B-B14F-4D97-AF65-F5344CB8AC3E}">
        <p14:creationId xmlns:p14="http://schemas.microsoft.com/office/powerpoint/2010/main" val="22038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238F-5E4C-7F08-43B7-B7EC8D26BEC5}"/>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E2F4DC1B-61EF-6F52-A6E7-4E812AB3DABD}"/>
              </a:ext>
            </a:extLst>
          </p:cNvPr>
          <p:cNvSpPr>
            <a:spLocks noGrp="1"/>
          </p:cNvSpPr>
          <p:nvPr>
            <p:ph type="sldNum" sz="quarter" idx="10"/>
          </p:nvPr>
        </p:nvSpPr>
        <p:spPr/>
        <p:txBody>
          <a:bodyPr/>
          <a:lstStyle/>
          <a:p>
            <a:fld id="{6244B543-AA52-EB47-B3A9-0A2A6FE25F7B}" type="slidenum">
              <a:rPr lang="en-US" smtClean="0"/>
              <a:t>53</a:t>
            </a:fld>
            <a:endParaRPr lang="en-US" dirty="0"/>
          </a:p>
        </p:txBody>
      </p:sp>
      <p:sp>
        <p:nvSpPr>
          <p:cNvPr id="6" name="Rectangle 5">
            <a:extLst>
              <a:ext uri="{FF2B5EF4-FFF2-40B4-BE49-F238E27FC236}">
                <a16:creationId xmlns:a16="http://schemas.microsoft.com/office/drawing/2014/main" id="{BCE2CABC-A71E-6651-0D97-2CF19EF172D6}"/>
              </a:ext>
            </a:extLst>
          </p:cNvPr>
          <p:cNvSpPr/>
          <p:nvPr/>
        </p:nvSpPr>
        <p:spPr>
          <a:xfrm>
            <a:off x="2698750" y="4702595"/>
            <a:ext cx="6902450" cy="1409700"/>
          </a:xfrm>
          <a:prstGeom prst="rect">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A4177A9-9629-D06F-4BAF-8EB46AD2A67F}"/>
              </a:ext>
            </a:extLst>
          </p:cNvPr>
          <p:cNvSpPr/>
          <p:nvPr/>
        </p:nvSpPr>
        <p:spPr>
          <a:xfrm>
            <a:off x="2698750" y="2213396"/>
            <a:ext cx="6794500" cy="1595437"/>
          </a:xfrm>
          <a:prstGeom prst="rect">
            <a:avLst/>
          </a:prstGeom>
          <a:solidFill>
            <a:schemeClr val="accent6">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Down Arrow 7">
            <a:extLst>
              <a:ext uri="{FF2B5EF4-FFF2-40B4-BE49-F238E27FC236}">
                <a16:creationId xmlns:a16="http://schemas.microsoft.com/office/drawing/2014/main" id="{CB0EFC54-4B8B-96C5-8C2E-F30B22DF45D9}"/>
              </a:ext>
            </a:extLst>
          </p:cNvPr>
          <p:cNvSpPr/>
          <p:nvPr/>
        </p:nvSpPr>
        <p:spPr>
          <a:xfrm>
            <a:off x="1358900" y="4029526"/>
            <a:ext cx="419100" cy="482600"/>
          </a:xfrm>
          <a:prstGeom prst="down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24B032A-F7D3-E0BB-D312-BD24B6ADD96F}"/>
              </a:ext>
            </a:extLst>
          </p:cNvPr>
          <p:cNvSpPr txBox="1"/>
          <p:nvPr/>
        </p:nvSpPr>
        <p:spPr>
          <a:xfrm>
            <a:off x="270818" y="3947660"/>
            <a:ext cx="1058562" cy="646331"/>
          </a:xfrm>
          <a:prstGeom prst="rect">
            <a:avLst/>
          </a:prstGeom>
          <a:noFill/>
        </p:spPr>
        <p:txBody>
          <a:bodyPr wrap="square" rtlCol="0">
            <a:spAutoFit/>
          </a:bodyPr>
          <a:lstStyle/>
          <a:p>
            <a:pPr algn="ctr"/>
            <a:r>
              <a:rPr lang="en-US" dirty="0"/>
              <a:t>Depends on</a:t>
            </a:r>
          </a:p>
        </p:txBody>
      </p:sp>
      <p:sp>
        <p:nvSpPr>
          <p:cNvPr id="10" name="TextBox 9">
            <a:extLst>
              <a:ext uri="{FF2B5EF4-FFF2-40B4-BE49-F238E27FC236}">
                <a16:creationId xmlns:a16="http://schemas.microsoft.com/office/drawing/2014/main" id="{5A87F25A-9442-FD16-B93E-7AF93F83742E}"/>
              </a:ext>
            </a:extLst>
          </p:cNvPr>
          <p:cNvSpPr txBox="1"/>
          <p:nvPr/>
        </p:nvSpPr>
        <p:spPr>
          <a:xfrm>
            <a:off x="800099" y="2643906"/>
            <a:ext cx="1790700" cy="461665"/>
          </a:xfrm>
          <a:prstGeom prst="rect">
            <a:avLst/>
          </a:prstGeom>
          <a:noFill/>
        </p:spPr>
        <p:txBody>
          <a:bodyPr wrap="square" rtlCol="0">
            <a:spAutoFit/>
          </a:bodyPr>
          <a:lstStyle/>
          <a:p>
            <a:r>
              <a:rPr lang="en-US" sz="2400" b="1" dirty="0">
                <a:solidFill>
                  <a:schemeClr val="accent6">
                    <a:lumMod val="75000"/>
                  </a:schemeClr>
                </a:solidFill>
              </a:rPr>
              <a:t>Client code</a:t>
            </a:r>
          </a:p>
        </p:txBody>
      </p:sp>
      <p:sp>
        <p:nvSpPr>
          <p:cNvPr id="11" name="TextBox 10">
            <a:extLst>
              <a:ext uri="{FF2B5EF4-FFF2-40B4-BE49-F238E27FC236}">
                <a16:creationId xmlns:a16="http://schemas.microsoft.com/office/drawing/2014/main" id="{42779B0D-06D7-FBBD-077A-5104FA3B2DAA}"/>
              </a:ext>
            </a:extLst>
          </p:cNvPr>
          <p:cNvSpPr txBox="1"/>
          <p:nvPr/>
        </p:nvSpPr>
        <p:spPr>
          <a:xfrm>
            <a:off x="800100" y="5197946"/>
            <a:ext cx="1790700" cy="461665"/>
          </a:xfrm>
          <a:prstGeom prst="rect">
            <a:avLst/>
          </a:prstGeom>
          <a:noFill/>
        </p:spPr>
        <p:txBody>
          <a:bodyPr wrap="square" rtlCol="0">
            <a:spAutoFit/>
          </a:bodyPr>
          <a:lstStyle/>
          <a:p>
            <a:r>
              <a:rPr lang="en-US" sz="2400" b="1" dirty="0">
                <a:solidFill>
                  <a:schemeClr val="accent5">
                    <a:lumMod val="75000"/>
                  </a:schemeClr>
                </a:solidFill>
              </a:rPr>
              <a:t>Library code</a:t>
            </a:r>
          </a:p>
        </p:txBody>
      </p:sp>
      <p:sp>
        <p:nvSpPr>
          <p:cNvPr id="12" name="TextBox 11">
            <a:extLst>
              <a:ext uri="{FF2B5EF4-FFF2-40B4-BE49-F238E27FC236}">
                <a16:creationId xmlns:a16="http://schemas.microsoft.com/office/drawing/2014/main" id="{F57B0984-69D4-C9BF-1A36-1D0986D96986}"/>
              </a:ext>
            </a:extLst>
          </p:cNvPr>
          <p:cNvSpPr txBox="1"/>
          <p:nvPr/>
        </p:nvSpPr>
        <p:spPr>
          <a:xfrm>
            <a:off x="3892550" y="2962210"/>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AAF48F25-9D35-6901-B23A-2C828BFD72ED}"/>
              </a:ext>
            </a:extLst>
          </p:cNvPr>
          <p:cNvSpPr txBox="1"/>
          <p:nvPr/>
        </p:nvSpPr>
        <p:spPr>
          <a:xfrm>
            <a:off x="5302252" y="2427063"/>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4F298E30-4AD3-43F0-7E9F-9C7D59A3E2A8}"/>
              </a:ext>
            </a:extLst>
          </p:cNvPr>
          <p:cNvSpPr txBox="1"/>
          <p:nvPr/>
        </p:nvSpPr>
        <p:spPr>
          <a:xfrm>
            <a:off x="6305550" y="3305615"/>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495AE866-47F0-2C1D-50A7-7FBA8E2AE6F8}"/>
              </a:ext>
            </a:extLst>
          </p:cNvPr>
          <p:cNvSpPr txBox="1"/>
          <p:nvPr/>
        </p:nvSpPr>
        <p:spPr>
          <a:xfrm>
            <a:off x="2768600" y="4815914"/>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struct </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6" name="Oval 15">
            <a:extLst>
              <a:ext uri="{FF2B5EF4-FFF2-40B4-BE49-F238E27FC236}">
                <a16:creationId xmlns:a16="http://schemas.microsoft.com/office/drawing/2014/main" id="{880408DD-F789-BBC7-33C3-B9B86A83ED07}"/>
              </a:ext>
            </a:extLst>
          </p:cNvPr>
          <p:cNvSpPr/>
          <p:nvPr/>
        </p:nvSpPr>
        <p:spPr>
          <a:xfrm>
            <a:off x="5327138" y="5513249"/>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07518152-0D97-1979-1AFC-5FBFDD4CBFEE}"/>
              </a:ext>
            </a:extLst>
          </p:cNvPr>
          <p:cNvSpPr/>
          <p:nvPr/>
        </p:nvSpPr>
        <p:spPr>
          <a:xfrm>
            <a:off x="6133590" y="5513249"/>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D2225A2-9DF3-279F-9D4C-289494C68518}"/>
              </a:ext>
            </a:extLst>
          </p:cNvPr>
          <p:cNvCxnSpPr/>
          <p:nvPr/>
        </p:nvCxnSpPr>
        <p:spPr>
          <a:xfrm>
            <a:off x="5727188" y="5678349"/>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E0EFA8DD-3391-886B-13FB-57936D91E541}"/>
              </a:ext>
            </a:extLst>
          </p:cNvPr>
          <p:cNvSpPr/>
          <p:nvPr/>
        </p:nvSpPr>
        <p:spPr>
          <a:xfrm>
            <a:off x="6952742" y="5496583"/>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F55BD6A-59CF-0DBD-76F7-412DEBC12698}"/>
              </a:ext>
            </a:extLst>
          </p:cNvPr>
          <p:cNvCxnSpPr/>
          <p:nvPr/>
        </p:nvCxnSpPr>
        <p:spPr>
          <a:xfrm>
            <a:off x="6546340" y="5661683"/>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207CD090-1520-1B67-94BE-99F5EC89EB01}"/>
              </a:ext>
            </a:extLst>
          </p:cNvPr>
          <p:cNvSpPr/>
          <p:nvPr/>
        </p:nvSpPr>
        <p:spPr>
          <a:xfrm>
            <a:off x="7771894" y="5483883"/>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0E3E9AF-FE77-5241-02AC-951F17C5602E}"/>
              </a:ext>
            </a:extLst>
          </p:cNvPr>
          <p:cNvCxnSpPr/>
          <p:nvPr/>
        </p:nvCxnSpPr>
        <p:spPr>
          <a:xfrm>
            <a:off x="7365492" y="5648983"/>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C4545A79-5714-2E68-8BC7-D9F30D19BDCB}"/>
              </a:ext>
            </a:extLst>
          </p:cNvPr>
          <p:cNvSpPr/>
          <p:nvPr/>
        </p:nvSpPr>
        <p:spPr>
          <a:xfrm>
            <a:off x="8575164" y="5496583"/>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1284488-8219-0C99-7E5D-5D6DEE4FA15A}"/>
              </a:ext>
            </a:extLst>
          </p:cNvPr>
          <p:cNvCxnSpPr/>
          <p:nvPr/>
        </p:nvCxnSpPr>
        <p:spPr>
          <a:xfrm>
            <a:off x="8168762" y="5661683"/>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A97352C1-B13B-E028-BCC2-FC074B8F7F28}"/>
              </a:ext>
            </a:extLst>
          </p:cNvPr>
          <p:cNvSpPr txBox="1"/>
          <p:nvPr/>
        </p:nvSpPr>
        <p:spPr>
          <a:xfrm>
            <a:off x="7200900" y="2747857"/>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32" name="Rounded Rectangular Callout 31">
            <a:extLst>
              <a:ext uri="{FF2B5EF4-FFF2-40B4-BE49-F238E27FC236}">
                <a16:creationId xmlns:a16="http://schemas.microsoft.com/office/drawing/2014/main" id="{908E3B6E-E05E-861D-F83C-CBCA37499B56}"/>
              </a:ext>
            </a:extLst>
          </p:cNvPr>
          <p:cNvSpPr/>
          <p:nvPr/>
        </p:nvSpPr>
        <p:spPr>
          <a:xfrm>
            <a:off x="10248900" y="2162499"/>
            <a:ext cx="1803400" cy="1381770"/>
          </a:xfrm>
          <a:prstGeom prst="wedgeRoundRectCallout">
            <a:avLst>
              <a:gd name="adj1" fmla="val -135355"/>
              <a:gd name="adj2" fmla="val 8658"/>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Immutable objects are easier to reason about</a:t>
            </a:r>
          </a:p>
        </p:txBody>
      </p:sp>
      <p:sp>
        <p:nvSpPr>
          <p:cNvPr id="3" name="TextBox 2">
            <a:extLst>
              <a:ext uri="{FF2B5EF4-FFF2-40B4-BE49-F238E27FC236}">
                <a16:creationId xmlns:a16="http://schemas.microsoft.com/office/drawing/2014/main" id="{5E11FE82-1684-380C-BD2B-633ABB905A9A}"/>
              </a:ext>
            </a:extLst>
          </p:cNvPr>
          <p:cNvSpPr txBox="1"/>
          <p:nvPr/>
        </p:nvSpPr>
        <p:spPr>
          <a:xfrm>
            <a:off x="3391019" y="5440428"/>
            <a:ext cx="1985995" cy="369332"/>
          </a:xfrm>
          <a:prstGeom prst="rect">
            <a:avLst/>
          </a:prstGeom>
          <a:noFill/>
        </p:spPr>
        <p:txBody>
          <a:bodyPr wrap="square" rtlCol="0">
            <a:spAutoFit/>
          </a:bodyPr>
          <a:lstStyle/>
          <a:p>
            <a:r>
              <a:rPr lang="en-US" dirty="0"/>
              <a:t>Interior mutation:</a:t>
            </a:r>
          </a:p>
        </p:txBody>
      </p:sp>
    </p:spTree>
    <p:extLst>
      <p:ext uri="{BB962C8B-B14F-4D97-AF65-F5344CB8AC3E}">
        <p14:creationId xmlns:p14="http://schemas.microsoft.com/office/powerpoint/2010/main" val="397868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54</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340600" y="1573967"/>
            <a:ext cx="4126875" cy="1442285"/>
          </a:xfrm>
          <a:prstGeom prst="wedgeRoundRectCallout">
            <a:avLst>
              <a:gd name="adj1" fmla="val -79071"/>
              <a:gd name="adj2" fmla="val -2480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Suppose we have some expensive but </a:t>
            </a:r>
            <a:r>
              <a:rPr lang="en-US" sz="2400" b="1" dirty="0"/>
              <a:t>deterministic</a:t>
            </a:r>
            <a:r>
              <a:rPr lang="en-US" sz="2400"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6" y="3097082"/>
            <a:ext cx="3999043" cy="1589218"/>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can </a:t>
            </a:r>
            <a:r>
              <a:rPr lang="en-US" sz="2400" b="1" dirty="0" err="1"/>
              <a:t>memoize</a:t>
            </a:r>
            <a:r>
              <a:rPr lang="en-US" sz="2400" dirty="0"/>
              <a:t> the results — lazily populate a lookup-table of results, as-needed </a:t>
            </a:r>
          </a:p>
        </p:txBody>
      </p:sp>
    </p:spTree>
    <p:extLst>
      <p:ext uri="{BB962C8B-B14F-4D97-AF65-F5344CB8AC3E}">
        <p14:creationId xmlns:p14="http://schemas.microsoft.com/office/powerpoint/2010/main" val="3572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9" end="1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55</a:t>
            </a:fld>
            <a:endParaRPr lang="en-US" dirty="0"/>
          </a:p>
        </p:txBody>
      </p:sp>
    </p:spTree>
    <p:extLst>
      <p:ext uri="{BB962C8B-B14F-4D97-AF65-F5344CB8AC3E}">
        <p14:creationId xmlns:p14="http://schemas.microsoft.com/office/powerpoint/2010/main" val="4055168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56</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45362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57</a:t>
            </a:fld>
            <a:endParaRPr lang="en-US" dirty="0"/>
          </a:p>
        </p:txBody>
      </p:sp>
    </p:spTree>
    <p:extLst>
      <p:ext uri="{BB962C8B-B14F-4D97-AF65-F5344CB8AC3E}">
        <p14:creationId xmlns:p14="http://schemas.microsoft.com/office/powerpoint/2010/main" val="62487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58</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29157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59</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8" name="Rounded Rectangle 7">
            <a:extLst>
              <a:ext uri="{FF2B5EF4-FFF2-40B4-BE49-F238E27FC236}">
                <a16:creationId xmlns:a16="http://schemas.microsoft.com/office/drawing/2014/main" id="{0C9F334E-2974-6117-98AF-DBB12E556291}"/>
              </a:ext>
            </a:extLst>
          </p:cNvPr>
          <p:cNvSpPr/>
          <p:nvPr/>
        </p:nvSpPr>
        <p:spPr>
          <a:xfrm>
            <a:off x="7516318" y="1916412"/>
            <a:ext cx="3837482" cy="2173574"/>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Which type you want to use depends on your specific requirements, but verification will likely use the same basic idea in any case.</a:t>
            </a:r>
            <a:endParaRPr lang="en-US" sz="20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25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8B69B"/>
                </a:highlight>
              </a:rPr>
              <a:t>out of the memory-safety guaranteed by Rust’s type system</a:t>
            </a:r>
            <a:endParaRPr lang="en-US" b="1" dirty="0">
              <a:highlight>
                <a:srgbClr val="F8B69B"/>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6</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00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solidFill>
                  <a:schemeClr val="bg1"/>
                </a:solidFill>
              </a:rPr>
              <a:t>This seems pretty bad — doesn’t </a:t>
            </a:r>
            <a:r>
              <a:rPr lang="en-US" sz="3200" dirty="0" err="1">
                <a:solidFill>
                  <a:schemeClr val="bg1"/>
                </a:solidFill>
              </a:rPr>
              <a:t>Verus</a:t>
            </a:r>
            <a:r>
              <a:rPr lang="en-US" sz="3200" dirty="0">
                <a:solidFill>
                  <a:schemeClr val="bg1"/>
                </a:solidFill>
              </a:rPr>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Adding a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60</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29816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484622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5483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Adding a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61</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44254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11919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579722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mutation is encapsulated</a:t>
            </a:r>
          </a:p>
        </p:txBody>
      </p:sp>
    </p:spTree>
    <p:extLst>
      <p:ext uri="{BB962C8B-B14F-4D97-AF65-F5344CB8AC3E}">
        <p14:creationId xmlns:p14="http://schemas.microsoft.com/office/powerpoint/2010/main" val="3910659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E9EB-8533-F925-1979-EC2C4599FDE5}"/>
              </a:ext>
            </a:extLst>
          </p:cNvPr>
          <p:cNvSpPr>
            <a:spLocks noGrp="1"/>
          </p:cNvSpPr>
          <p:nvPr>
            <p:ph type="title"/>
          </p:nvPr>
        </p:nvSpPr>
        <p:spPr/>
        <p:txBody>
          <a:bodyPr/>
          <a:lstStyle/>
          <a:p>
            <a:r>
              <a:rPr lang="en-US" dirty="0"/>
              <a:t>One last question</a:t>
            </a:r>
          </a:p>
        </p:txBody>
      </p:sp>
      <p:sp>
        <p:nvSpPr>
          <p:cNvPr id="3" name="Content Placeholder 2">
            <a:extLst>
              <a:ext uri="{FF2B5EF4-FFF2-40B4-BE49-F238E27FC236}">
                <a16:creationId xmlns:a16="http://schemas.microsoft.com/office/drawing/2014/main" id="{9C2C71F5-3E3F-CB6C-63C4-2A5E0C2C0485}"/>
              </a:ext>
            </a:extLst>
          </p:cNvPr>
          <p:cNvSpPr>
            <a:spLocks noGrp="1"/>
          </p:cNvSpPr>
          <p:nvPr>
            <p:ph idx="1"/>
          </p:nvPr>
        </p:nvSpPr>
        <p:spPr/>
        <p:txBody>
          <a:bodyPr/>
          <a:lstStyle/>
          <a:p>
            <a:pPr marL="0" indent="0">
              <a:buNone/>
            </a:pPr>
            <a:r>
              <a:rPr lang="en-US" dirty="0" err="1"/>
              <a:t>Verus</a:t>
            </a:r>
            <a:r>
              <a:rPr lang="en-US" dirty="0"/>
              <a:t> relies on this property — “shared XOR mutable,” that no state is mutable and shared at the same time — for its efficient SMT encoding.</a:t>
            </a:r>
          </a:p>
          <a:p>
            <a:pPr marL="0" indent="0">
              <a:buNone/>
            </a:pPr>
            <a:endParaRPr lang="en-US" dirty="0"/>
          </a:p>
          <a:p>
            <a:pPr marL="0" indent="0">
              <a:buNone/>
            </a:pPr>
            <a:r>
              <a:rPr lang="en-US" dirty="0"/>
              <a:t>Interior mutability breaks this property, yet </a:t>
            </a:r>
            <a:r>
              <a:rPr lang="en-US" dirty="0" err="1"/>
              <a:t>Verus</a:t>
            </a:r>
            <a:r>
              <a:rPr lang="en-US" dirty="0"/>
              <a:t> can still support it. </a:t>
            </a:r>
            <a:r>
              <a:rPr lang="en-US" dirty="0">
                <a:solidFill>
                  <a:srgbClr val="C00000"/>
                </a:solidFill>
              </a:rPr>
              <a:t>How is this possible?</a:t>
            </a:r>
          </a:p>
        </p:txBody>
      </p:sp>
      <p:sp>
        <p:nvSpPr>
          <p:cNvPr id="4" name="Slide Number Placeholder 3">
            <a:extLst>
              <a:ext uri="{FF2B5EF4-FFF2-40B4-BE49-F238E27FC236}">
                <a16:creationId xmlns:a16="http://schemas.microsoft.com/office/drawing/2014/main" id="{9C30F426-0961-88DD-8170-412D1DBD9F61}"/>
              </a:ext>
            </a:extLst>
          </p:cNvPr>
          <p:cNvSpPr>
            <a:spLocks noGrp="1"/>
          </p:cNvSpPr>
          <p:nvPr>
            <p:ph type="sldNum" sz="quarter" idx="10"/>
          </p:nvPr>
        </p:nvSpPr>
        <p:spPr/>
        <p:txBody>
          <a:bodyPr/>
          <a:lstStyle/>
          <a:p>
            <a:fld id="{6244B543-AA52-EB47-B3A9-0A2A6FE25F7B}" type="slidenum">
              <a:rPr lang="en-US" smtClean="0"/>
              <a:t>62</a:t>
            </a:fld>
            <a:endParaRPr lang="en-US" dirty="0"/>
          </a:p>
        </p:txBody>
      </p:sp>
    </p:spTree>
    <p:extLst>
      <p:ext uri="{BB962C8B-B14F-4D97-AF65-F5344CB8AC3E}">
        <p14:creationId xmlns:p14="http://schemas.microsoft.com/office/powerpoint/2010/main" val="3661935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7C75-43EF-B643-EB51-6208630718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BB69B6A-414E-5E22-0F89-4F81103E0F9D}"/>
              </a:ext>
            </a:extLst>
          </p:cNvPr>
          <p:cNvSpPr>
            <a:spLocks noGrp="1"/>
          </p:cNvSpPr>
          <p:nvPr>
            <p:ph idx="1"/>
          </p:nvPr>
        </p:nvSpPr>
        <p:spPr/>
        <p:txBody>
          <a:bodyPr/>
          <a:lstStyle/>
          <a:p>
            <a:r>
              <a:rPr lang="en-US" dirty="0"/>
              <a:t>Interior mutability carves an exception to the usual “sharing XOR mutability” dichotomy of Rust, which </a:t>
            </a:r>
            <a:r>
              <a:rPr lang="en-US" dirty="0" err="1"/>
              <a:t>Verus</a:t>
            </a:r>
            <a:r>
              <a:rPr lang="en-US" dirty="0"/>
              <a:t> relies on</a:t>
            </a:r>
          </a:p>
          <a:p>
            <a:r>
              <a:rPr lang="en-US" dirty="0"/>
              <a:t>Many use-cases can be handled with lock invariants / monitor invariants</a:t>
            </a:r>
          </a:p>
          <a:p>
            <a:r>
              <a:rPr lang="en-US" dirty="0"/>
              <a:t>Encapsulation of mutability prevents interior mutability from infecting a codebase and ruining </a:t>
            </a:r>
            <a:r>
              <a:rPr lang="en-US" dirty="0" err="1"/>
              <a:t>Verus’s</a:t>
            </a:r>
            <a:r>
              <a:rPr lang="en-US" dirty="0"/>
              <a:t> simple encoding</a:t>
            </a:r>
          </a:p>
        </p:txBody>
      </p:sp>
      <p:sp>
        <p:nvSpPr>
          <p:cNvPr id="4" name="Slide Number Placeholder 3">
            <a:extLst>
              <a:ext uri="{FF2B5EF4-FFF2-40B4-BE49-F238E27FC236}">
                <a16:creationId xmlns:a16="http://schemas.microsoft.com/office/drawing/2014/main" id="{375E1B84-7C2A-3C7E-0FB1-ECD2D9DE687B}"/>
              </a:ext>
            </a:extLst>
          </p:cNvPr>
          <p:cNvSpPr>
            <a:spLocks noGrp="1"/>
          </p:cNvSpPr>
          <p:nvPr>
            <p:ph type="sldNum" sz="quarter" idx="10"/>
          </p:nvPr>
        </p:nvSpPr>
        <p:spPr/>
        <p:txBody>
          <a:bodyPr/>
          <a:lstStyle/>
          <a:p>
            <a:fld id="{6244B543-AA52-EB47-B3A9-0A2A6FE25F7B}" type="slidenum">
              <a:rPr lang="en-US" smtClean="0"/>
              <a:t>63</a:t>
            </a:fld>
            <a:endParaRPr lang="en-US" dirty="0"/>
          </a:p>
        </p:txBody>
      </p:sp>
    </p:spTree>
    <p:extLst>
      <p:ext uri="{BB962C8B-B14F-4D97-AF65-F5344CB8AC3E}">
        <p14:creationId xmlns:p14="http://schemas.microsoft.com/office/powerpoint/2010/main" val="3316901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64</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4E6B-C98A-7D24-05CD-6843D3EF9A3D}"/>
              </a:ext>
            </a:extLst>
          </p:cNvPr>
          <p:cNvSpPr>
            <a:spLocks noGrp="1"/>
          </p:cNvSpPr>
          <p:nvPr>
            <p:ph type="title"/>
          </p:nvPr>
        </p:nvSpPr>
        <p:spPr/>
        <p:txBody>
          <a:bodyPr/>
          <a:lstStyle/>
          <a:p>
            <a:r>
              <a:rPr lang="en-US" dirty="0"/>
              <a:t>We already covered locks actually …</a:t>
            </a:r>
          </a:p>
        </p:txBody>
      </p:sp>
      <p:sp>
        <p:nvSpPr>
          <p:cNvPr id="4" name="Slide Number Placeholder 3">
            <a:extLst>
              <a:ext uri="{FF2B5EF4-FFF2-40B4-BE49-F238E27FC236}">
                <a16:creationId xmlns:a16="http://schemas.microsoft.com/office/drawing/2014/main" id="{D0D5BB51-5477-93B1-B9BF-F125CCC74161}"/>
              </a:ext>
            </a:extLst>
          </p:cNvPr>
          <p:cNvSpPr>
            <a:spLocks noGrp="1"/>
          </p:cNvSpPr>
          <p:nvPr>
            <p:ph type="sldNum" sz="quarter" idx="10"/>
          </p:nvPr>
        </p:nvSpPr>
        <p:spPr/>
        <p:txBody>
          <a:bodyPr/>
          <a:lstStyle/>
          <a:p>
            <a:fld id="{6244B543-AA52-EB47-B3A9-0A2A6FE25F7B}" type="slidenum">
              <a:rPr lang="en-US" smtClean="0"/>
              <a:t>65</a:t>
            </a:fld>
            <a:endParaRPr lang="en-US" dirty="0"/>
          </a:p>
        </p:txBody>
      </p:sp>
      <p:grpSp>
        <p:nvGrpSpPr>
          <p:cNvPr id="5" name="Group 4">
            <a:extLst>
              <a:ext uri="{FF2B5EF4-FFF2-40B4-BE49-F238E27FC236}">
                <a16:creationId xmlns:a16="http://schemas.microsoft.com/office/drawing/2014/main" id="{D417F020-3D5A-F0A9-CAD6-9EA8B8F0D2D2}"/>
              </a:ext>
            </a:extLst>
          </p:cNvPr>
          <p:cNvGrpSpPr/>
          <p:nvPr/>
        </p:nvGrpSpPr>
        <p:grpSpPr>
          <a:xfrm>
            <a:off x="3147934" y="1457190"/>
            <a:ext cx="5462666" cy="5035683"/>
            <a:chOff x="5991463" y="1470443"/>
            <a:chExt cx="371475" cy="442912"/>
          </a:xfrm>
        </p:grpSpPr>
        <p:sp>
          <p:nvSpPr>
            <p:cNvPr id="6" name="Donut 5">
              <a:extLst>
                <a:ext uri="{FF2B5EF4-FFF2-40B4-BE49-F238E27FC236}">
                  <a16:creationId xmlns:a16="http://schemas.microsoft.com/office/drawing/2014/main" id="{6ACFB029-5EA9-DFF8-0FF9-9757EF20F5B5}"/>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E1CBA595-6919-BF43-7BEC-656C019E969E}"/>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Rounded Rectangle 7">
            <a:extLst>
              <a:ext uri="{FF2B5EF4-FFF2-40B4-BE49-F238E27FC236}">
                <a16:creationId xmlns:a16="http://schemas.microsoft.com/office/drawing/2014/main" id="{BBF3016A-163D-2614-4CB9-EEB1A2E86693}"/>
              </a:ext>
            </a:extLst>
          </p:cNvPr>
          <p:cNvSpPr/>
          <p:nvPr/>
        </p:nvSpPr>
        <p:spPr>
          <a:xfrm>
            <a:off x="8145905" y="2292229"/>
            <a:ext cx="3992380" cy="1993691"/>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But one </a:t>
            </a:r>
            <a:r>
              <a:rPr lang="en-US" sz="2400" b="1" dirty="0"/>
              <a:t>big global lock </a:t>
            </a:r>
            <a:r>
              <a:rPr lang="en-US" sz="2400" dirty="0"/>
              <a:t>does not </a:t>
            </a:r>
            <a:r>
              <a:rPr lang="en-US" sz="2400" b="1" dirty="0">
                <a:solidFill>
                  <a:schemeClr val="accent6">
                    <a:lumMod val="75000"/>
                  </a:schemeClr>
                </a:solidFill>
              </a:rPr>
              <a:t>concurrency</a:t>
            </a:r>
            <a:r>
              <a:rPr lang="en-US" sz="2400" dirty="0"/>
              <a:t> make!</a:t>
            </a:r>
          </a:p>
        </p:txBody>
      </p:sp>
    </p:spTree>
    <p:extLst>
      <p:ext uri="{BB962C8B-B14F-4D97-AF65-F5344CB8AC3E}">
        <p14:creationId xmlns:p14="http://schemas.microsoft.com/office/powerpoint/2010/main" val="26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66</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81302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67</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Rounded Rectangular Callout 2">
            <a:extLst>
              <a:ext uri="{FF2B5EF4-FFF2-40B4-BE49-F238E27FC236}">
                <a16:creationId xmlns:a16="http://schemas.microsoft.com/office/drawing/2014/main" id="{38B8D17A-6F66-40F5-9329-FB6A4C740A48}"/>
              </a:ext>
            </a:extLst>
          </p:cNvPr>
          <p:cNvSpPr/>
          <p:nvPr/>
        </p:nvSpPr>
        <p:spPr>
          <a:xfrm>
            <a:off x="10313233" y="2113612"/>
            <a:ext cx="1864164" cy="1803179"/>
          </a:xfrm>
          <a:prstGeom prst="wedgeRoundRectCallout">
            <a:avLst>
              <a:gd name="adj1" fmla="val -102485"/>
              <a:gd name="adj2" fmla="val -31544"/>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We can talk about the invariant on a single lock</a:t>
            </a:r>
          </a:p>
        </p:txBody>
      </p:sp>
    </p:spTree>
    <p:extLst>
      <p:ext uri="{BB962C8B-B14F-4D97-AF65-F5344CB8AC3E}">
        <p14:creationId xmlns:p14="http://schemas.microsoft.com/office/powerpoint/2010/main" val="9141256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68</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a:effectLst>
            <a:glow rad="495300">
              <a:schemeClr val="accent6">
                <a:satMod val="175000"/>
                <a:alpha val="40000"/>
              </a:schemeClr>
            </a:glow>
          </a:effectLst>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a:effectLst>
            <a:glow rad="495300">
              <a:schemeClr val="accent6">
                <a:satMod val="175000"/>
                <a:alpha val="40000"/>
              </a:schemeClr>
            </a:glow>
          </a:effectLst>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a:effectLst>
            <a:glow rad="495300">
              <a:schemeClr val="accent6">
                <a:satMod val="175000"/>
                <a:alpha val="40000"/>
              </a:schemeClr>
            </a:glow>
          </a:effectLst>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a:effectLst>
            <a:glow rad="495300">
              <a:schemeClr val="accent6">
                <a:satMod val="175000"/>
                <a:alpha val="40000"/>
              </a:schemeClr>
            </a:glow>
          </a:effectLst>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a:effectLst>
            <a:glow rad="495300">
              <a:schemeClr val="accent6">
                <a:satMod val="175000"/>
                <a:alpha val="40000"/>
              </a:schemeClr>
            </a:glow>
          </a:effectLst>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a:effectLst>
            <a:glow rad="495300">
              <a:schemeClr val="accent6">
                <a:satMod val="175000"/>
                <a:alpha val="40000"/>
              </a:schemeClr>
            </a:glow>
          </a:effectLst>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a:effectLst>
            <a:glow rad="495300">
              <a:schemeClr val="accent6">
                <a:satMod val="175000"/>
                <a:alpha val="40000"/>
              </a:schemeClr>
            </a:glow>
          </a:effectLst>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a:effectLst>
            <a:glow rad="495300">
              <a:schemeClr val="accent6">
                <a:satMod val="175000"/>
                <a:alpha val="40000"/>
              </a:schemeClr>
            </a:glow>
          </a:effectLst>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a:effectLst>
            <a:glow rad="495300">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a:effectLst>
            <a:glow rad="495300">
              <a:schemeClr val="accent6">
                <a:satMod val="175000"/>
                <a:alpha val="40000"/>
              </a:schemeClr>
            </a:glow>
          </a:effectLst>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a:effectLst>
            <a:glow rad="495300">
              <a:schemeClr val="accent6">
                <a:satMod val="175000"/>
                <a:alpha val="40000"/>
              </a:schemeClr>
            </a:glow>
          </a:effectLst>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3" name="Rounded Rectangle 42">
            <a:extLst>
              <a:ext uri="{FF2B5EF4-FFF2-40B4-BE49-F238E27FC236}">
                <a16:creationId xmlns:a16="http://schemas.microsoft.com/office/drawing/2014/main" id="{1A825211-2F50-741A-F98B-B4FA1E20874C}"/>
              </a:ext>
            </a:extLst>
          </p:cNvPr>
          <p:cNvSpPr/>
          <p:nvPr/>
        </p:nvSpPr>
        <p:spPr>
          <a:xfrm>
            <a:off x="10014799" y="4275999"/>
            <a:ext cx="2040057" cy="1990242"/>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a:t>
            </a:r>
            <a:r>
              <a:rPr lang="en-US" sz="2000" b="1" dirty="0"/>
              <a:t>all</a:t>
            </a:r>
            <a:r>
              <a:rPr lang="en-US" sz="2000" dirty="0"/>
              <a:t> the locks together?</a:t>
            </a:r>
          </a:p>
        </p:txBody>
      </p:sp>
      <p:sp>
        <p:nvSpPr>
          <p:cNvPr id="41" name="Rounded Rectangle 40">
            <a:extLst>
              <a:ext uri="{FF2B5EF4-FFF2-40B4-BE49-F238E27FC236}">
                <a16:creationId xmlns:a16="http://schemas.microsoft.com/office/drawing/2014/main" id="{6823AAB1-0F77-592D-D7BB-7D7C3CC9F2F8}"/>
              </a:ext>
            </a:extLst>
          </p:cNvPr>
          <p:cNvSpPr/>
          <p:nvPr/>
        </p:nvSpPr>
        <p:spPr>
          <a:xfrm>
            <a:off x="10313233" y="2096199"/>
            <a:ext cx="1878767" cy="1803179"/>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We can talk about the invariant on a single lock</a:t>
            </a:r>
          </a:p>
        </p:txBody>
      </p:sp>
    </p:spTree>
    <p:extLst>
      <p:ext uri="{BB962C8B-B14F-4D97-AF65-F5344CB8AC3E}">
        <p14:creationId xmlns:p14="http://schemas.microsoft.com/office/powerpoint/2010/main" val="11365733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What </a:t>
            </a:r>
            <a:r>
              <a:rPr lang="en-US" i="1" dirty="0"/>
              <a:t>is</a:t>
            </a:r>
            <a:r>
              <a:rPr lang="en-US" dirty="0"/>
              <a:t> concurrency, generally?</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2712380"/>
            <a:ext cx="10515600" cy="1433240"/>
          </a:xfrm>
        </p:spPr>
        <p:txBody>
          <a:bodyPr/>
          <a:lstStyle/>
          <a:p>
            <a:pPr marL="0" indent="0" algn="ctr">
              <a:buNone/>
            </a:pPr>
            <a:r>
              <a:rPr lang="en-US" dirty="0"/>
              <a:t>True </a:t>
            </a:r>
            <a:r>
              <a:rPr lang="en-US" b="1" dirty="0"/>
              <a:t>Concurrency</a:t>
            </a:r>
            <a:r>
              <a:rPr lang="en-US" dirty="0"/>
              <a:t> requires us to have </a:t>
            </a:r>
            <a:r>
              <a:rPr lang="en-US" b="1" dirty="0"/>
              <a:t>multiple</a:t>
            </a:r>
            <a:r>
              <a:rPr lang="en-US" dirty="0"/>
              <a:t> components that can be </a:t>
            </a:r>
            <a:r>
              <a:rPr lang="en-US" i="1" dirty="0"/>
              <a:t>owned</a:t>
            </a:r>
            <a:r>
              <a:rPr lang="en-US" dirty="0"/>
              <a:t> and </a:t>
            </a:r>
            <a:r>
              <a:rPr lang="en-US" i="1" dirty="0"/>
              <a:t>operated on </a:t>
            </a:r>
            <a:r>
              <a:rPr lang="en-US" dirty="0"/>
              <a:t>independently and simultaneously</a:t>
            </a:r>
            <a:endParaRPr lang="en-US" i="1" dirty="0"/>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69</a:t>
            </a:fld>
            <a:endParaRPr lang="en-US" dirty="0"/>
          </a:p>
        </p:txBody>
      </p:sp>
    </p:spTree>
    <p:extLst>
      <p:ext uri="{BB962C8B-B14F-4D97-AF65-F5344CB8AC3E}">
        <p14:creationId xmlns:p14="http://schemas.microsoft.com/office/powerpoint/2010/main" val="1577763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97EEE7-8508-122A-131D-F2A3E6C81353}"/>
              </a:ext>
            </a:extLst>
          </p:cNvPr>
          <p:cNvSpPr>
            <a:spLocks noGrp="1"/>
          </p:cNvSpPr>
          <p:nvPr>
            <p:ph type="sldNum" sz="quarter" idx="10"/>
          </p:nvPr>
        </p:nvSpPr>
        <p:spPr/>
        <p:txBody>
          <a:bodyPr/>
          <a:lstStyle/>
          <a:p>
            <a:fld id="{6244B543-AA52-EB47-B3A9-0A2A6FE25F7B}" type="slidenum">
              <a:rPr lang="en-US" smtClean="0"/>
              <a:t>7</a:t>
            </a:fld>
            <a:endParaRPr lang="en-US" dirty="0"/>
          </a:p>
        </p:txBody>
      </p:sp>
      <p:pic>
        <p:nvPicPr>
          <p:cNvPr id="2050" name="Picture 2" descr="Water On Glass Png - Glass Half Full Transparent Background, Png ...">
            <a:extLst>
              <a:ext uri="{FF2B5EF4-FFF2-40B4-BE49-F238E27FC236}">
                <a16:creationId xmlns:a16="http://schemas.microsoft.com/office/drawing/2014/main" id="{2EC3E849-11F8-CD7A-AC85-A92D7D67B98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374" b="94286" l="10000" r="90000">
                        <a14:foregroundMark x1="40349" y1="56593" x2="40349" y2="67143"/>
                        <a14:foregroundMark x1="40349" y1="67143" x2="46860" y2="74835"/>
                        <a14:foregroundMark x1="46860" y1="74835" x2="47674" y2="74615"/>
                        <a14:foregroundMark x1="42209" y1="20659" x2="48023" y2="31538"/>
                        <a14:foregroundMark x1="48023" y1="31538" x2="54070" y2="33956"/>
                        <a14:foregroundMark x1="22442" y1="6484" x2="24767" y2="26593"/>
                        <a14:foregroundMark x1="24767" y1="26593" x2="32674" y2="59560"/>
                        <a14:foregroundMark x1="32674" y1="59560" x2="29594" y2="74840"/>
                        <a14:foregroundMark x1="31512" y1="90330" x2="40930" y2="93626"/>
                        <a14:foregroundMark x1="40930" y1="93626" x2="60814" y2="92637"/>
                        <a14:foregroundMark x1="60814" y1="92637" x2="67093" y2="83956"/>
                        <a14:foregroundMark x1="67093" y1="83956" x2="73023" y2="14945"/>
                        <a14:foregroundMark x1="73023" y1="14945" x2="69767" y2="6374"/>
                        <a14:foregroundMark x1="69767" y1="6374" x2="22442" y2="6484"/>
                        <a14:foregroundMark x1="48256" y1="59890" x2="54186" y2="72418"/>
                        <a14:foregroundMark x1="54186" y1="72418" x2="56047" y2="60440"/>
                        <a14:foregroundMark x1="56047" y1="60440" x2="53721" y2="56593"/>
                        <a14:foregroundMark x1="32093" y1="93077" x2="61047" y2="94286"/>
                        <a14:foregroundMark x1="61047" y1="94286" x2="63256" y2="93956"/>
                        <a14:backgroundMark x1="27907" y1="80659" x2="27907" y2="80659"/>
                        <a14:backgroundMark x1="28256" y1="79231" x2="27907" y2="84286"/>
                        <a14:backgroundMark x1="27907" y1="82527" x2="28837" y2="76484"/>
                        <a14:backgroundMark x1="27558" y1="74945" x2="29535" y2="80989"/>
                        <a14:backgroundMark x1="28488" y1="84286" x2="29767" y2="91868"/>
                      </a14:backgroundRemoval>
                    </a14:imgEffect>
                  </a14:imgLayer>
                </a14:imgProps>
              </a:ext>
              <a:ext uri="{28A0092B-C50C-407E-A947-70E740481C1C}">
                <a14:useLocalDpi xmlns:a14="http://schemas.microsoft.com/office/drawing/2010/main" val="0"/>
              </a:ext>
            </a:extLst>
          </a:blip>
          <a:srcRect/>
          <a:stretch>
            <a:fillRect/>
          </a:stretch>
        </p:blipFill>
        <p:spPr bwMode="auto">
          <a:xfrm>
            <a:off x="1838215" y="857316"/>
            <a:ext cx="5027806" cy="531964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EFF55FEE-4424-990A-271C-4C77C8C8583E}"/>
              </a:ext>
            </a:extLst>
          </p:cNvPr>
          <p:cNvSpPr/>
          <p:nvPr/>
        </p:nvSpPr>
        <p:spPr>
          <a:xfrm>
            <a:off x="6128086" y="3160295"/>
            <a:ext cx="978568" cy="2727158"/>
          </a:xfrm>
          <a:prstGeom prst="rightBrace">
            <a:avLst/>
          </a:prstGeom>
          <a:ln w="76200">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3B7C9BC-54FA-0E54-D323-C15D40B68485}"/>
              </a:ext>
            </a:extLst>
          </p:cNvPr>
          <p:cNvSpPr txBox="1"/>
          <p:nvPr/>
        </p:nvSpPr>
        <p:spPr>
          <a:xfrm>
            <a:off x="7106654" y="4046820"/>
            <a:ext cx="2926290" cy="954107"/>
          </a:xfrm>
          <a:prstGeom prst="rect">
            <a:avLst/>
          </a:prstGeom>
          <a:noFill/>
        </p:spPr>
        <p:txBody>
          <a:bodyPr wrap="square" rtlCol="0">
            <a:spAutoFit/>
          </a:bodyPr>
          <a:lstStyle/>
          <a:p>
            <a:pPr algn="ctr"/>
            <a:r>
              <a:rPr lang="en-US" sz="2800" dirty="0"/>
              <a:t>Let’s think a little more positively</a:t>
            </a:r>
          </a:p>
        </p:txBody>
      </p:sp>
    </p:spTree>
    <p:extLst>
      <p:ext uri="{BB962C8B-B14F-4D97-AF65-F5344CB8AC3E}">
        <p14:creationId xmlns:p14="http://schemas.microsoft.com/office/powerpoint/2010/main" val="25875987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ider Web File Transparent HQ PNG Download | FreePNGImg">
            <a:extLst>
              <a:ext uri="{FF2B5EF4-FFF2-40B4-BE49-F238E27FC236}">
                <a16:creationId xmlns:a16="http://schemas.microsoft.com/office/drawing/2014/main" id="{9F2134F0-8C58-0DA0-8871-462329F6C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79808">
            <a:off x="800316" y="2502719"/>
            <a:ext cx="8031119" cy="39760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But how do we reason globally?</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70</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5" name="Rounded Rectangle 44">
            <a:extLst>
              <a:ext uri="{FF2B5EF4-FFF2-40B4-BE49-F238E27FC236}">
                <a16:creationId xmlns:a16="http://schemas.microsoft.com/office/drawing/2014/main" id="{D4A73832-10F4-E5F2-683F-C129152DEA51}"/>
              </a:ext>
            </a:extLst>
          </p:cNvPr>
          <p:cNvSpPr/>
          <p:nvPr/>
        </p:nvSpPr>
        <p:spPr>
          <a:xfrm>
            <a:off x="9122980" y="1796283"/>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“reaches across space”</a:t>
            </a:r>
          </a:p>
        </p:txBody>
      </p:sp>
    </p:spTree>
    <p:extLst>
      <p:ext uri="{BB962C8B-B14F-4D97-AF65-F5344CB8AC3E}">
        <p14:creationId xmlns:p14="http://schemas.microsoft.com/office/powerpoint/2010/main" val="1283701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pider Web File Transparent HQ PNG Download | FreePNGImg">
            <a:extLst>
              <a:ext uri="{FF2B5EF4-FFF2-40B4-BE49-F238E27FC236}">
                <a16:creationId xmlns:a16="http://schemas.microsoft.com/office/drawing/2014/main" id="{04F962E6-7516-7992-39BE-D158F024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71</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3"/>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0" name="Rounded Rectangle 19">
            <a:extLst>
              <a:ext uri="{FF2B5EF4-FFF2-40B4-BE49-F238E27FC236}">
                <a16:creationId xmlns:a16="http://schemas.microsoft.com/office/drawing/2014/main" id="{F43D22ED-8C28-75BA-CD0F-9E2866E9B1F7}"/>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3202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72</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7318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1536174"/>
            <a:ext cx="1909997" cy="10871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73</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7940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2936414"/>
            <a:ext cx="5727489" cy="2909750"/>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74</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3294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4106DB5A-A959-7F72-D4DB-3937DBD7F4B3}"/>
              </a:ext>
            </a:extLst>
          </p:cNvPr>
          <p:cNvSpPr/>
          <p:nvPr/>
        </p:nvSpPr>
        <p:spPr>
          <a:xfrm>
            <a:off x="6434532" y="1386209"/>
            <a:ext cx="3998622" cy="365048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75</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374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435779" y="5193711"/>
            <a:ext cx="5496392" cy="1664289"/>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76</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34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864248" y="5811391"/>
            <a:ext cx="4198494" cy="3652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77</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5" name="Rounded Rectangular Callout 4">
            <a:extLst>
              <a:ext uri="{FF2B5EF4-FFF2-40B4-BE49-F238E27FC236}">
                <a16:creationId xmlns:a16="http://schemas.microsoft.com/office/drawing/2014/main" id="{FC2643A9-1CFF-2ABD-56D8-98FEC84B1FA3}"/>
              </a:ext>
            </a:extLst>
          </p:cNvPr>
          <p:cNvSpPr/>
          <p:nvPr/>
        </p:nvSpPr>
        <p:spPr>
          <a:xfrm>
            <a:off x="1843790" y="5568047"/>
            <a:ext cx="2923082" cy="1153429"/>
          </a:xfrm>
          <a:prstGeom prst="wedgeRoundRectCallout">
            <a:avLst>
              <a:gd name="adj1" fmla="val 113526"/>
              <a:gd name="adj2" fmla="val -18076"/>
              <a:gd name="adj3" fmla="val 16667"/>
            </a:avLst>
          </a:prstGeom>
          <a:solidFill>
            <a:schemeClr val="accent3">
              <a:lumMod val="20000"/>
              <a:lumOff val="80000"/>
            </a:schemeClr>
          </a:solidFill>
          <a:ln w="57150">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Who</a:t>
            </a:r>
            <a:r>
              <a:rPr lang="en-US" sz="2400" dirty="0"/>
              <a:t> maintains this invariant?</a:t>
            </a:r>
            <a:endParaRPr lang="en-US" sz="2400" b="1" dirty="0"/>
          </a:p>
        </p:txBody>
      </p:sp>
    </p:spTree>
    <p:extLst>
      <p:ext uri="{BB962C8B-B14F-4D97-AF65-F5344CB8AC3E}">
        <p14:creationId xmlns:p14="http://schemas.microsoft.com/office/powerpoint/2010/main" val="2349137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300-5887-ED94-124E-86D11E0AC3F4}"/>
              </a:ext>
            </a:extLst>
          </p:cNvPr>
          <p:cNvSpPr>
            <a:spLocks noGrp="1"/>
          </p:cNvSpPr>
          <p:nvPr>
            <p:ph type="title"/>
          </p:nvPr>
        </p:nvSpPr>
        <p:spPr/>
        <p:txBody>
          <a:bodyPr/>
          <a:lstStyle/>
          <a:p>
            <a:r>
              <a:rPr lang="en-US" dirty="0" err="1"/>
              <a:t>Verus’s</a:t>
            </a:r>
            <a:r>
              <a:rPr lang="en-US" dirty="0"/>
              <a:t> System: </a:t>
            </a:r>
            <a:r>
              <a:rPr lang="en-US" b="1" dirty="0" err="1"/>
              <a:t>VerusSync</a:t>
            </a:r>
            <a:endParaRPr lang="en-US" b="1" dirty="0"/>
          </a:p>
        </p:txBody>
      </p:sp>
      <p:sp>
        <p:nvSpPr>
          <p:cNvPr id="3" name="Content Placeholder 2">
            <a:extLst>
              <a:ext uri="{FF2B5EF4-FFF2-40B4-BE49-F238E27FC236}">
                <a16:creationId xmlns:a16="http://schemas.microsoft.com/office/drawing/2014/main" id="{95C1018B-F54A-6936-D33C-4A44D1736078}"/>
              </a:ext>
            </a:extLst>
          </p:cNvPr>
          <p:cNvSpPr>
            <a:spLocks noGrp="1"/>
          </p:cNvSpPr>
          <p:nvPr>
            <p:ph idx="1"/>
          </p:nvPr>
        </p:nvSpPr>
        <p:spPr/>
        <p:txBody>
          <a:bodyPr/>
          <a:lstStyle/>
          <a:p>
            <a:r>
              <a:rPr lang="en-US" dirty="0"/>
              <a:t>Provides a means for “space-reaching invariants”</a:t>
            </a:r>
          </a:p>
          <a:p>
            <a:r>
              <a:rPr lang="en-US" dirty="0"/>
              <a:t>Acknowledges that real systems need invariants a </a:t>
            </a:r>
            <a:r>
              <a:rPr lang="en-US" i="1" dirty="0"/>
              <a:t>little</a:t>
            </a:r>
            <a:r>
              <a:rPr lang="en-US" dirty="0"/>
              <a:t> more complicated than two-party agreement.</a:t>
            </a:r>
          </a:p>
        </p:txBody>
      </p:sp>
      <p:sp>
        <p:nvSpPr>
          <p:cNvPr id="4" name="Slide Number Placeholder 3">
            <a:extLst>
              <a:ext uri="{FF2B5EF4-FFF2-40B4-BE49-F238E27FC236}">
                <a16:creationId xmlns:a16="http://schemas.microsoft.com/office/drawing/2014/main" id="{7617D19C-5068-9B4C-4F20-0727DBB25206}"/>
              </a:ext>
            </a:extLst>
          </p:cNvPr>
          <p:cNvSpPr>
            <a:spLocks noGrp="1"/>
          </p:cNvSpPr>
          <p:nvPr>
            <p:ph type="sldNum" sz="quarter" idx="10"/>
          </p:nvPr>
        </p:nvSpPr>
        <p:spPr/>
        <p:txBody>
          <a:bodyPr/>
          <a:lstStyle/>
          <a:p>
            <a:fld id="{6244B543-AA52-EB47-B3A9-0A2A6FE25F7B}" type="slidenum">
              <a:rPr lang="en-US" smtClean="0"/>
              <a:t>78</a:t>
            </a:fld>
            <a:endParaRPr lang="en-US" dirty="0"/>
          </a:p>
        </p:txBody>
      </p:sp>
    </p:spTree>
    <p:extLst>
      <p:ext uri="{BB962C8B-B14F-4D97-AF65-F5344CB8AC3E}">
        <p14:creationId xmlns:p14="http://schemas.microsoft.com/office/powerpoint/2010/main" val="3135656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pider Web File Transparent HQ PNG Download | FreePNGImg">
            <a:extLst>
              <a:ext uri="{FF2B5EF4-FFF2-40B4-BE49-F238E27FC236}">
                <a16:creationId xmlns:a16="http://schemas.microsoft.com/office/drawing/2014/main" id="{D052333B-FEC8-2088-1F80-30524283FE5A}"/>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9212493" y="2520405"/>
            <a:ext cx="2447409" cy="30846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84C3FE-9465-84E2-439D-E139134EA337}"/>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CFA042AF-5236-E124-CD05-294E12C05053}"/>
              </a:ext>
            </a:extLst>
          </p:cNvPr>
          <p:cNvSpPr>
            <a:spLocks noGrp="1"/>
          </p:cNvSpPr>
          <p:nvPr>
            <p:ph type="sldNum" sz="quarter" idx="10"/>
          </p:nvPr>
        </p:nvSpPr>
        <p:spPr/>
        <p:txBody>
          <a:bodyPr/>
          <a:lstStyle/>
          <a:p>
            <a:fld id="{6244B543-AA52-EB47-B3A9-0A2A6FE25F7B}" type="slidenum">
              <a:rPr lang="en-US" smtClean="0"/>
              <a:t>79</a:t>
            </a:fld>
            <a:endParaRPr lang="en-US" dirty="0"/>
          </a:p>
        </p:txBody>
      </p:sp>
      <p:grpSp>
        <p:nvGrpSpPr>
          <p:cNvPr id="5" name="Group 4">
            <a:extLst>
              <a:ext uri="{FF2B5EF4-FFF2-40B4-BE49-F238E27FC236}">
                <a16:creationId xmlns:a16="http://schemas.microsoft.com/office/drawing/2014/main" id="{86674FEB-7A7E-B4E9-0A94-14CE9A5EE4DD}"/>
              </a:ext>
            </a:extLst>
          </p:cNvPr>
          <p:cNvGrpSpPr/>
          <p:nvPr/>
        </p:nvGrpSpPr>
        <p:grpSpPr>
          <a:xfrm>
            <a:off x="3501948" y="3332835"/>
            <a:ext cx="4584357" cy="1391322"/>
            <a:chOff x="3534032" y="4070364"/>
            <a:chExt cx="4584357" cy="1391322"/>
          </a:xfrm>
        </p:grpSpPr>
        <p:sp>
          <p:nvSpPr>
            <p:cNvPr id="6" name="Rounded Rectangle 5">
              <a:extLst>
                <a:ext uri="{FF2B5EF4-FFF2-40B4-BE49-F238E27FC236}">
                  <a16:creationId xmlns:a16="http://schemas.microsoft.com/office/drawing/2014/main" id="{02050D35-2DB5-CDF9-6D82-0D5DF1B0B131}"/>
                </a:ext>
              </a:extLst>
            </p:cNvPr>
            <p:cNvSpPr/>
            <p:nvPr/>
          </p:nvSpPr>
          <p:spPr>
            <a:xfrm>
              <a:off x="3534032" y="4070364"/>
              <a:ext cx="4584357" cy="1391322"/>
            </a:xfrm>
            <a:prstGeom prst="roundRect">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err="1"/>
                <a:t>VerusSync</a:t>
              </a:r>
              <a:endParaRPr lang="en-US" sz="3200" dirty="0"/>
            </a:p>
          </p:txBody>
        </p:sp>
        <p:pic>
          <p:nvPicPr>
            <p:cNvPr id="7" name="Picture 6" descr="A purple letters and a dragon&#10;&#10;Description automatically generated with medium confidence">
              <a:extLst>
                <a:ext uri="{FF2B5EF4-FFF2-40B4-BE49-F238E27FC236}">
                  <a16:creationId xmlns:a16="http://schemas.microsoft.com/office/drawing/2014/main" id="{3271FC50-8F93-632E-1FDA-C835D39B784D}"/>
                </a:ext>
              </a:extLst>
            </p:cNvPr>
            <p:cNvPicPr>
              <a:picLocks noChangeAspect="1"/>
            </p:cNvPicPr>
            <p:nvPr/>
          </p:nvPicPr>
          <p:blipFill>
            <a:blip r:embed="rId3"/>
            <a:stretch>
              <a:fillRect/>
            </a:stretch>
          </p:blipFill>
          <p:spPr>
            <a:xfrm>
              <a:off x="3788990" y="4225039"/>
              <a:ext cx="4083130" cy="1100723"/>
            </a:xfrm>
            <a:prstGeom prst="rect">
              <a:avLst/>
            </a:prstGeom>
          </p:spPr>
        </p:pic>
      </p:grpSp>
      <p:grpSp>
        <p:nvGrpSpPr>
          <p:cNvPr id="27" name="Group 26">
            <a:extLst>
              <a:ext uri="{FF2B5EF4-FFF2-40B4-BE49-F238E27FC236}">
                <a16:creationId xmlns:a16="http://schemas.microsoft.com/office/drawing/2014/main" id="{8B881941-2208-18E4-1D3D-8A21E14E23A3}"/>
              </a:ext>
            </a:extLst>
          </p:cNvPr>
          <p:cNvGrpSpPr/>
          <p:nvPr/>
        </p:nvGrpSpPr>
        <p:grpSpPr>
          <a:xfrm>
            <a:off x="425982" y="2731913"/>
            <a:ext cx="3084655" cy="2356496"/>
            <a:chOff x="425982" y="2731913"/>
            <a:chExt cx="3084655" cy="2356496"/>
          </a:xfrm>
        </p:grpSpPr>
        <p:sp>
          <p:nvSpPr>
            <p:cNvPr id="8" name="TextBox 7">
              <a:extLst>
                <a:ext uri="{FF2B5EF4-FFF2-40B4-BE49-F238E27FC236}">
                  <a16:creationId xmlns:a16="http://schemas.microsoft.com/office/drawing/2014/main" id="{58A853D7-D697-B4BF-D7CB-87E774BB0D87}"/>
                </a:ext>
              </a:extLst>
            </p:cNvPr>
            <p:cNvSpPr txBox="1"/>
            <p:nvPr/>
          </p:nvSpPr>
          <p:spPr>
            <a:xfrm>
              <a:off x="425982" y="2731913"/>
              <a:ext cx="3084655" cy="461665"/>
            </a:xfrm>
            <a:prstGeom prst="rect">
              <a:avLst/>
            </a:prstGeom>
            <a:noFill/>
          </p:spPr>
          <p:txBody>
            <a:bodyPr wrap="square" rtlCol="0">
              <a:spAutoFit/>
            </a:bodyPr>
            <a:lstStyle/>
            <a:p>
              <a:r>
                <a:rPr lang="en-US" sz="2400" u="sng" dirty="0"/>
                <a:t>Developer defines:</a:t>
              </a:r>
            </a:p>
          </p:txBody>
        </p:sp>
        <p:sp>
          <p:nvSpPr>
            <p:cNvPr id="9" name="TextBox 8">
              <a:extLst>
                <a:ext uri="{FF2B5EF4-FFF2-40B4-BE49-F238E27FC236}">
                  <a16:creationId xmlns:a16="http://schemas.microsoft.com/office/drawing/2014/main" id="{81506E76-D0F6-2F52-0669-F9D5F54F01B2}"/>
                </a:ext>
              </a:extLst>
            </p:cNvPr>
            <p:cNvSpPr txBox="1"/>
            <p:nvPr/>
          </p:nvSpPr>
          <p:spPr>
            <a:xfrm>
              <a:off x="746906" y="3434332"/>
              <a:ext cx="1149178" cy="461665"/>
            </a:xfrm>
            <a:prstGeom prst="rect">
              <a:avLst/>
            </a:prstGeom>
            <a:noFill/>
          </p:spPr>
          <p:txBody>
            <a:bodyPr wrap="square" rtlCol="0">
              <a:spAutoFit/>
            </a:bodyPr>
            <a:lstStyle/>
            <a:p>
              <a:r>
                <a:rPr lang="en-US" sz="2400" dirty="0"/>
                <a:t>State</a:t>
              </a:r>
            </a:p>
          </p:txBody>
        </p:sp>
        <p:sp>
          <p:nvSpPr>
            <p:cNvPr id="10" name="TextBox 9">
              <a:extLst>
                <a:ext uri="{FF2B5EF4-FFF2-40B4-BE49-F238E27FC236}">
                  <a16:creationId xmlns:a16="http://schemas.microsoft.com/office/drawing/2014/main" id="{43A8192D-2AB0-40F3-6D27-64DD26761130}"/>
                </a:ext>
              </a:extLst>
            </p:cNvPr>
            <p:cNvSpPr txBox="1"/>
            <p:nvPr/>
          </p:nvSpPr>
          <p:spPr>
            <a:xfrm>
              <a:off x="1138462" y="3985691"/>
              <a:ext cx="1555921" cy="461665"/>
            </a:xfrm>
            <a:prstGeom prst="rect">
              <a:avLst/>
            </a:prstGeom>
            <a:noFill/>
          </p:spPr>
          <p:txBody>
            <a:bodyPr wrap="square" rtlCol="0">
              <a:spAutoFit/>
            </a:bodyPr>
            <a:lstStyle/>
            <a:p>
              <a:r>
                <a:rPr lang="en-US" sz="2400" dirty="0"/>
                <a:t>Operations</a:t>
              </a:r>
            </a:p>
          </p:txBody>
        </p:sp>
        <p:sp>
          <p:nvSpPr>
            <p:cNvPr id="11" name="TextBox 10">
              <a:extLst>
                <a:ext uri="{FF2B5EF4-FFF2-40B4-BE49-F238E27FC236}">
                  <a16:creationId xmlns:a16="http://schemas.microsoft.com/office/drawing/2014/main" id="{9754A40A-E312-0716-0533-D3AFD8514CC2}"/>
                </a:ext>
              </a:extLst>
            </p:cNvPr>
            <p:cNvSpPr txBox="1"/>
            <p:nvPr/>
          </p:nvSpPr>
          <p:spPr>
            <a:xfrm>
              <a:off x="746906" y="4626744"/>
              <a:ext cx="1555921" cy="461665"/>
            </a:xfrm>
            <a:prstGeom prst="rect">
              <a:avLst/>
            </a:prstGeom>
            <a:noFill/>
          </p:spPr>
          <p:txBody>
            <a:bodyPr wrap="square" rtlCol="0">
              <a:spAutoFit/>
            </a:bodyPr>
            <a:lstStyle/>
            <a:p>
              <a:r>
                <a:rPr lang="en-US" sz="2400" dirty="0"/>
                <a:t>Invariants</a:t>
              </a:r>
            </a:p>
          </p:txBody>
        </p:sp>
        <p:sp>
          <p:nvSpPr>
            <p:cNvPr id="12" name="Right Arrow 11">
              <a:extLst>
                <a:ext uri="{FF2B5EF4-FFF2-40B4-BE49-F238E27FC236}">
                  <a16:creationId xmlns:a16="http://schemas.microsoft.com/office/drawing/2014/main" id="{3CAC91B4-1FF4-795C-43A0-DBB7BC178D2B}"/>
                </a:ext>
              </a:extLst>
            </p:cNvPr>
            <p:cNvSpPr/>
            <p:nvPr/>
          </p:nvSpPr>
          <p:spPr>
            <a:xfrm>
              <a:off x="2896467" y="3895997"/>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 name="Right Arrow 12">
            <a:extLst>
              <a:ext uri="{FF2B5EF4-FFF2-40B4-BE49-F238E27FC236}">
                <a16:creationId xmlns:a16="http://schemas.microsoft.com/office/drawing/2014/main" id="{8D27BB17-A77C-0EEA-7478-55C16D3DE9AE}"/>
              </a:ext>
            </a:extLst>
          </p:cNvPr>
          <p:cNvSpPr/>
          <p:nvPr/>
        </p:nvSpPr>
        <p:spPr>
          <a:xfrm>
            <a:off x="8356094" y="3783780"/>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A3BC983-343B-8EEB-D18F-2307FF6AB470}"/>
              </a:ext>
            </a:extLst>
          </p:cNvPr>
          <p:cNvSpPr/>
          <p:nvPr/>
        </p:nvSpPr>
        <p:spPr>
          <a:xfrm>
            <a:off x="9400675" y="319357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BE33E340-A2A7-11A3-8E98-2A17DC1278EE}"/>
              </a:ext>
            </a:extLst>
          </p:cNvPr>
          <p:cNvSpPr/>
          <p:nvPr/>
        </p:nvSpPr>
        <p:spPr>
          <a:xfrm>
            <a:off x="10987894" y="3783780"/>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A8F46687-B60A-9C20-77CD-DF541F7D2F20}"/>
              </a:ext>
            </a:extLst>
          </p:cNvPr>
          <p:cNvSpPr/>
          <p:nvPr/>
        </p:nvSpPr>
        <p:spPr>
          <a:xfrm>
            <a:off x="9428547" y="4567283"/>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0DCBACDC-CAAB-4FCA-AD3B-5DC9F82F6647}"/>
              </a:ext>
            </a:extLst>
          </p:cNvPr>
          <p:cNvSpPr txBox="1"/>
          <p:nvPr/>
        </p:nvSpPr>
        <p:spPr>
          <a:xfrm>
            <a:off x="9132298" y="1714582"/>
            <a:ext cx="3084655" cy="461665"/>
          </a:xfrm>
          <a:prstGeom prst="rect">
            <a:avLst/>
          </a:prstGeom>
          <a:noFill/>
        </p:spPr>
        <p:txBody>
          <a:bodyPr wrap="square" rtlCol="0">
            <a:spAutoFit/>
          </a:bodyPr>
          <a:lstStyle/>
          <a:p>
            <a:r>
              <a:rPr lang="en-US" sz="2400" u="sng" dirty="0" err="1">
                <a:solidFill>
                  <a:schemeClr val="accent3">
                    <a:lumMod val="75000"/>
                  </a:schemeClr>
                </a:solidFill>
              </a:rPr>
              <a:t>VerusSync</a:t>
            </a:r>
            <a:r>
              <a:rPr lang="en-US" sz="2400" u="sng" dirty="0">
                <a:solidFill>
                  <a:schemeClr val="accent3">
                    <a:lumMod val="75000"/>
                  </a:schemeClr>
                </a:solidFill>
              </a:rPr>
              <a:t> provides:</a:t>
            </a:r>
          </a:p>
        </p:txBody>
      </p:sp>
      <p:sp>
        <p:nvSpPr>
          <p:cNvPr id="25" name="TextBox 24">
            <a:extLst>
              <a:ext uri="{FF2B5EF4-FFF2-40B4-BE49-F238E27FC236}">
                <a16:creationId xmlns:a16="http://schemas.microsoft.com/office/drawing/2014/main" id="{04F07484-B806-17FF-E3EC-05651456368D}"/>
              </a:ext>
            </a:extLst>
          </p:cNvPr>
          <p:cNvSpPr txBox="1"/>
          <p:nvPr/>
        </p:nvSpPr>
        <p:spPr>
          <a:xfrm>
            <a:off x="7920036" y="2187604"/>
            <a:ext cx="4845821" cy="461665"/>
          </a:xfrm>
          <a:prstGeom prst="rect">
            <a:avLst/>
          </a:prstGeom>
          <a:noFill/>
        </p:spPr>
        <p:txBody>
          <a:bodyPr wrap="square" rtlCol="0">
            <a:spAutoFit/>
          </a:bodyPr>
          <a:lstStyle/>
          <a:p>
            <a:pPr algn="ctr"/>
            <a:r>
              <a:rPr lang="en-US" sz="2400" dirty="0">
                <a:solidFill>
                  <a:schemeClr val="accent3">
                    <a:lumMod val="75000"/>
                  </a:schemeClr>
                </a:solidFill>
              </a:rPr>
              <a:t>Ghost objects (like </a:t>
            </a:r>
            <a:r>
              <a:rPr lang="en-US" sz="2400" dirty="0" err="1">
                <a:solidFill>
                  <a:schemeClr val="accent3">
                    <a:lumMod val="75000"/>
                  </a:schemeClr>
                </a:solidFill>
              </a:rPr>
              <a:t>PointsTo</a:t>
            </a:r>
            <a:r>
              <a:rPr lang="en-US" sz="2400" dirty="0">
                <a:solidFill>
                  <a:schemeClr val="accent3">
                    <a:lumMod val="75000"/>
                  </a:schemeClr>
                </a:solidFill>
              </a:rPr>
              <a:t>)</a:t>
            </a:r>
          </a:p>
        </p:txBody>
      </p:sp>
      <p:sp>
        <p:nvSpPr>
          <p:cNvPr id="26" name="TextBox 25">
            <a:extLst>
              <a:ext uri="{FF2B5EF4-FFF2-40B4-BE49-F238E27FC236}">
                <a16:creationId xmlns:a16="http://schemas.microsoft.com/office/drawing/2014/main" id="{E3DE4A05-B7CE-3DB0-A316-390EE167A471}"/>
              </a:ext>
            </a:extLst>
          </p:cNvPr>
          <p:cNvSpPr txBox="1"/>
          <p:nvPr/>
        </p:nvSpPr>
        <p:spPr>
          <a:xfrm>
            <a:off x="9817768" y="5406542"/>
            <a:ext cx="2160757" cy="646331"/>
          </a:xfrm>
          <a:prstGeom prst="rect">
            <a:avLst/>
          </a:prstGeom>
          <a:noFill/>
        </p:spPr>
        <p:txBody>
          <a:bodyPr wrap="square" rtlCol="0">
            <a:spAutoFit/>
          </a:bodyPr>
          <a:lstStyle/>
          <a:p>
            <a:pPr algn="ctr"/>
            <a:r>
              <a:rPr lang="en-US" dirty="0">
                <a:solidFill>
                  <a:schemeClr val="accent3">
                    <a:lumMod val="75000"/>
                  </a:schemeClr>
                </a:solidFill>
              </a:rPr>
              <a:t>With a space-reaching invariants</a:t>
            </a:r>
          </a:p>
        </p:txBody>
      </p:sp>
      <p:sp>
        <p:nvSpPr>
          <p:cNvPr id="28" name="!!Rectangle 27">
            <a:extLst>
              <a:ext uri="{FF2B5EF4-FFF2-40B4-BE49-F238E27FC236}">
                <a16:creationId xmlns:a16="http://schemas.microsoft.com/office/drawing/2014/main" id="{721B5842-DDFC-1E84-A14B-C954A23878B7}"/>
              </a:ext>
            </a:extLst>
          </p:cNvPr>
          <p:cNvSpPr/>
          <p:nvPr/>
        </p:nvSpPr>
        <p:spPr>
          <a:xfrm>
            <a:off x="11277600" y="465969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725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25" grpId="0"/>
      <p:bldP spid="26" grpId="0"/>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8</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80</a:t>
            </a:fld>
            <a:endParaRPr lang="en-US" dirty="0"/>
          </a:p>
        </p:txBody>
      </p:sp>
      <p:grpSp>
        <p:nvGrpSpPr>
          <p:cNvPr id="3" name="Group 2">
            <a:extLst>
              <a:ext uri="{FF2B5EF4-FFF2-40B4-BE49-F238E27FC236}">
                <a16:creationId xmlns:a16="http://schemas.microsoft.com/office/drawing/2014/main" id="{F6D20E95-0224-F09F-E43B-10FB46C20C0A}"/>
              </a:ext>
            </a:extLst>
          </p:cNvPr>
          <p:cNvGrpSpPr/>
          <p:nvPr/>
        </p:nvGrpSpPr>
        <p:grpSpPr>
          <a:xfrm>
            <a:off x="929028" y="1859816"/>
            <a:ext cx="8056738" cy="4721385"/>
            <a:chOff x="929028" y="1859816"/>
            <a:chExt cx="8056738" cy="4721385"/>
          </a:xfrm>
        </p:grpSpPr>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5732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81</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a:effectLst>
            <a:glow rad="521776">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a:effectLst>
            <a:glow rad="521776">
              <a:schemeClr val="accent3">
                <a:lumMod val="60000"/>
                <a:lumOff val="40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ounded Rectangular Callout 44">
            <a:extLst>
              <a:ext uri="{FF2B5EF4-FFF2-40B4-BE49-F238E27FC236}">
                <a16:creationId xmlns:a16="http://schemas.microsoft.com/office/drawing/2014/main" id="{B31B8F0E-B5D1-6479-6B9D-AD05123B8280}"/>
              </a:ext>
            </a:extLst>
          </p:cNvPr>
          <p:cNvSpPr/>
          <p:nvPr/>
        </p:nvSpPr>
        <p:spPr>
          <a:xfrm>
            <a:off x="9366390" y="1331495"/>
            <a:ext cx="2743200" cy="2794431"/>
          </a:xfrm>
          <a:prstGeom prst="wedgeRoundRectCallout">
            <a:avLst>
              <a:gd name="adj1" fmla="val -66849"/>
              <a:gd name="adj2" fmla="val 58303"/>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You can connect the ghost state to other state you care about via more lock invariants</a:t>
            </a:r>
          </a:p>
        </p:txBody>
      </p:sp>
    </p:spTree>
    <p:extLst>
      <p:ext uri="{BB962C8B-B14F-4D97-AF65-F5344CB8AC3E}">
        <p14:creationId xmlns:p14="http://schemas.microsoft.com/office/powerpoint/2010/main" val="26942948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7FAF-8869-9508-4C66-4600DBC54E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64F6CE-D71F-4A9F-1EA8-16191653572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69D9D89-C0EF-68C1-E145-050974A5BBAB}"/>
              </a:ext>
            </a:extLst>
          </p:cNvPr>
          <p:cNvSpPr>
            <a:spLocks noGrp="1"/>
          </p:cNvSpPr>
          <p:nvPr>
            <p:ph type="sldNum" sz="quarter" idx="10"/>
          </p:nvPr>
        </p:nvSpPr>
        <p:spPr/>
        <p:txBody>
          <a:bodyPr/>
          <a:lstStyle/>
          <a:p>
            <a:fld id="{6244B543-AA52-EB47-B3A9-0A2A6FE25F7B}" type="slidenum">
              <a:rPr lang="en-US" smtClean="0"/>
              <a:t>82</a:t>
            </a:fld>
            <a:endParaRPr lang="en-US" dirty="0"/>
          </a:p>
        </p:txBody>
      </p:sp>
      <p:pic>
        <p:nvPicPr>
          <p:cNvPr id="1026" name="Picture 2" descr="Is That a Giant Demogorgon at the End of the 'Stranger Things' Season 2 ...">
            <a:extLst>
              <a:ext uri="{FF2B5EF4-FFF2-40B4-BE49-F238E27FC236}">
                <a16:creationId xmlns:a16="http://schemas.microsoft.com/office/drawing/2014/main" id="{BF77D424-C26A-2770-A62D-A2873E668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4477"/>
            <a:ext cx="12192000" cy="611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810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1D51-44D9-9D58-EEBE-FBEF25E8F590}"/>
              </a:ext>
            </a:extLst>
          </p:cNvPr>
          <p:cNvSpPr>
            <a:spLocks noGrp="1"/>
          </p:cNvSpPr>
          <p:nvPr>
            <p:ph type="title"/>
          </p:nvPr>
        </p:nvSpPr>
        <p:spPr>
          <a:xfrm>
            <a:off x="3547310" y="2766218"/>
            <a:ext cx="5097380" cy="1325563"/>
          </a:xfrm>
        </p:spPr>
        <p:txBody>
          <a:bodyPr>
            <a:normAutofit/>
          </a:bodyPr>
          <a:lstStyle/>
          <a:p>
            <a:r>
              <a:rPr lang="en-US" sz="4800" dirty="0"/>
              <a:t>[Demo: </a:t>
            </a:r>
            <a:r>
              <a:rPr lang="en-US" sz="4800" dirty="0" err="1"/>
              <a:t>VerusSync</a:t>
            </a:r>
            <a:r>
              <a:rPr lang="en-US" sz="4800" dirty="0"/>
              <a:t>]</a:t>
            </a:r>
          </a:p>
        </p:txBody>
      </p:sp>
      <p:sp>
        <p:nvSpPr>
          <p:cNvPr id="4" name="Slide Number Placeholder 3">
            <a:extLst>
              <a:ext uri="{FF2B5EF4-FFF2-40B4-BE49-F238E27FC236}">
                <a16:creationId xmlns:a16="http://schemas.microsoft.com/office/drawing/2014/main" id="{B69BDDB7-733E-0786-333F-D7BA116AF57C}"/>
              </a:ext>
            </a:extLst>
          </p:cNvPr>
          <p:cNvSpPr>
            <a:spLocks noGrp="1"/>
          </p:cNvSpPr>
          <p:nvPr>
            <p:ph type="sldNum" sz="quarter" idx="10"/>
          </p:nvPr>
        </p:nvSpPr>
        <p:spPr/>
        <p:txBody>
          <a:bodyPr/>
          <a:lstStyle/>
          <a:p>
            <a:fld id="{6244B543-AA52-EB47-B3A9-0A2A6FE25F7B}" type="slidenum">
              <a:rPr lang="en-US" smtClean="0"/>
              <a:t>83</a:t>
            </a:fld>
            <a:endParaRPr lang="en-US" dirty="0"/>
          </a:p>
        </p:txBody>
      </p:sp>
    </p:spTree>
    <p:extLst>
      <p:ext uri="{BB962C8B-B14F-4D97-AF65-F5344CB8AC3E}">
        <p14:creationId xmlns:p14="http://schemas.microsoft.com/office/powerpoint/2010/main" val="3527049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Recap</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84</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4156303" y="2370470"/>
            <a:ext cx="3769895" cy="3229044"/>
          </a:xfrm>
          <a:prstGeom prst="triangle">
            <a:avLst/>
          </a:prstGeom>
          <a:gradFill flip="none" rotWithShape="1">
            <a:gsLst>
              <a:gs pos="0">
                <a:schemeClr val="accent5">
                  <a:lumMod val="5000"/>
                  <a:lumOff val="95000"/>
                </a:schemeClr>
              </a:gs>
              <a:gs pos="100000">
                <a:schemeClr val="accent2">
                  <a:lumMod val="75000"/>
                  <a:alpha val="82107"/>
                </a:schemeClr>
              </a:gs>
            </a:gsLst>
            <a:lin ang="72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B2069FBE-F54E-E5BC-2CC1-CD0591AE2D21}"/>
              </a:ext>
            </a:extLst>
          </p:cNvPr>
          <p:cNvSpPr txBox="1"/>
          <p:nvPr/>
        </p:nvSpPr>
        <p:spPr>
          <a:xfrm>
            <a:off x="4451684" y="1707614"/>
            <a:ext cx="3625515" cy="523220"/>
          </a:xfrm>
          <a:prstGeom prst="rect">
            <a:avLst/>
          </a:prstGeom>
          <a:noFill/>
        </p:spPr>
        <p:txBody>
          <a:bodyPr wrap="square" rtlCol="0">
            <a:spAutoFit/>
          </a:bodyPr>
          <a:lstStyle/>
          <a:p>
            <a:r>
              <a:rPr lang="en-US" sz="2800" dirty="0">
                <a:solidFill>
                  <a:schemeClr val="tx2">
                    <a:lumMod val="75000"/>
                    <a:lumOff val="25000"/>
                  </a:schemeClr>
                </a:solidFill>
              </a:rPr>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342148" y="5817796"/>
            <a:ext cx="3625515" cy="523220"/>
          </a:xfrm>
          <a:prstGeom prst="rect">
            <a:avLst/>
          </a:prstGeom>
          <a:noFill/>
        </p:spPr>
        <p:txBody>
          <a:bodyPr wrap="square" rtlCol="0">
            <a:spAutoFit/>
          </a:bodyPr>
          <a:lstStyle/>
          <a:p>
            <a:r>
              <a:rPr lang="en-US" sz="2800" dirty="0">
                <a:solidFill>
                  <a:srgbClr val="C00000"/>
                </a:solidFill>
              </a:rPr>
              <a:t>Lock invariants</a:t>
            </a:r>
          </a:p>
        </p:txBody>
      </p:sp>
      <p:sp>
        <p:nvSpPr>
          <p:cNvPr id="3" name="Triangle 2">
            <a:extLst>
              <a:ext uri="{FF2B5EF4-FFF2-40B4-BE49-F238E27FC236}">
                <a16:creationId xmlns:a16="http://schemas.microsoft.com/office/drawing/2014/main" id="{FB2E2F1A-8958-04F3-5AEA-A2F046EE2CD6}"/>
              </a:ext>
            </a:extLst>
          </p:cNvPr>
          <p:cNvSpPr/>
          <p:nvPr/>
        </p:nvSpPr>
        <p:spPr>
          <a:xfrm>
            <a:off x="4154906" y="2373919"/>
            <a:ext cx="3769895" cy="3225595"/>
          </a:xfrm>
          <a:prstGeom prst="triangle">
            <a:avLst/>
          </a:prstGeom>
          <a:gradFill flip="none" rotWithShape="1">
            <a:gsLst>
              <a:gs pos="100000">
                <a:schemeClr val="accent5">
                  <a:lumMod val="5000"/>
                  <a:lumOff val="95000"/>
                  <a:alpha val="0"/>
                </a:schemeClr>
              </a:gs>
              <a:gs pos="0">
                <a:schemeClr val="accent3">
                  <a:lumMod val="75000"/>
                  <a:alpha val="83000"/>
                </a:schemeClr>
              </a:gs>
            </a:gsLst>
            <a:lin ang="126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AE62DED9-B7B4-014F-139B-0B67E840A672}"/>
              </a:ext>
            </a:extLst>
          </p:cNvPr>
          <p:cNvGrpSpPr/>
          <p:nvPr/>
        </p:nvGrpSpPr>
        <p:grpSpPr>
          <a:xfrm>
            <a:off x="3097401" y="4742943"/>
            <a:ext cx="704538" cy="856571"/>
            <a:chOff x="5991463" y="1470443"/>
            <a:chExt cx="371475" cy="442912"/>
          </a:xfrm>
        </p:grpSpPr>
        <p:sp>
          <p:nvSpPr>
            <p:cNvPr id="10" name="Donut 9">
              <a:extLst>
                <a:ext uri="{FF2B5EF4-FFF2-40B4-BE49-F238E27FC236}">
                  <a16:creationId xmlns:a16="http://schemas.microsoft.com/office/drawing/2014/main" id="{A67CB109-3291-D980-9214-D5F3C23963B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Rectangle 10">
              <a:extLst>
                <a:ext uri="{FF2B5EF4-FFF2-40B4-BE49-F238E27FC236}">
                  <a16:creationId xmlns:a16="http://schemas.microsoft.com/office/drawing/2014/main" id="{D46C5B2D-515F-B3FC-B698-9449185A7AA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Picture 11" descr="Spider Web File Transparent HQ PNG Download | FreePNGImg">
            <a:extLst>
              <a:ext uri="{FF2B5EF4-FFF2-40B4-BE49-F238E27FC236}">
                <a16:creationId xmlns:a16="http://schemas.microsoft.com/office/drawing/2014/main" id="{A470625E-4E25-D065-BFA8-09F0512C11A8}"/>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8133035" y="4062342"/>
            <a:ext cx="955127" cy="17953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4957889-EAFD-2538-88A7-AB3677FB738E}"/>
              </a:ext>
            </a:extLst>
          </p:cNvPr>
          <p:cNvSpPr txBox="1"/>
          <p:nvPr/>
        </p:nvSpPr>
        <p:spPr>
          <a:xfrm>
            <a:off x="7769925" y="5674596"/>
            <a:ext cx="4293738" cy="523220"/>
          </a:xfrm>
          <a:prstGeom prst="rect">
            <a:avLst/>
          </a:prstGeom>
          <a:noFill/>
        </p:spPr>
        <p:txBody>
          <a:bodyPr wrap="square" rtlCol="0">
            <a:spAutoFit/>
          </a:bodyPr>
          <a:lstStyle/>
          <a:p>
            <a:r>
              <a:rPr lang="en-US" sz="2800" dirty="0">
                <a:solidFill>
                  <a:schemeClr val="accent3">
                    <a:lumMod val="75000"/>
                  </a:schemeClr>
                </a:solidFill>
              </a:rPr>
              <a:t>Space-reaching invariants</a:t>
            </a:r>
          </a:p>
        </p:txBody>
      </p:sp>
      <p:pic>
        <p:nvPicPr>
          <p:cNvPr id="17" name="Graphic 16" descr="Brain outline">
            <a:extLst>
              <a:ext uri="{FF2B5EF4-FFF2-40B4-BE49-F238E27FC236}">
                <a16:creationId xmlns:a16="http://schemas.microsoft.com/office/drawing/2014/main" id="{2F9BF6C7-6183-681C-EE86-B616A2F3B7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4442" y="2091197"/>
            <a:ext cx="914400" cy="914400"/>
          </a:xfrm>
          <a:prstGeom prst="rect">
            <a:avLst/>
          </a:prstGeom>
        </p:spPr>
      </p:pic>
    </p:spTree>
    <p:extLst>
      <p:ext uri="{BB962C8B-B14F-4D97-AF65-F5344CB8AC3E}">
        <p14:creationId xmlns:p14="http://schemas.microsoft.com/office/powerpoint/2010/main" val="2277251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9</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4858</TotalTime>
  <Words>5719</Words>
  <Application>Microsoft Macintosh PowerPoint</Application>
  <PresentationFormat>Widescreen</PresentationFormat>
  <Paragraphs>909</Paragraphs>
  <Slides>84</Slides>
  <Notes>24</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84</vt:i4>
      </vt:variant>
    </vt:vector>
  </HeadingPairs>
  <TitlesOfParts>
    <vt:vector size="95" baseType="lpstr">
      <vt:lpstr>Aptos</vt:lpstr>
      <vt:lpstr>Arial</vt:lpstr>
      <vt:lpstr>Calibri</vt:lpstr>
      <vt:lpstr>Calibri Light</vt:lpstr>
      <vt:lpstr>Comic Sans MS</vt:lpstr>
      <vt:lpstr>Consolas</vt:lpstr>
      <vt:lpstr>Gabriola</vt:lpstr>
      <vt:lpstr>Source Code Pro</vt:lpstr>
      <vt:lpstr>System Font Regular</vt:lpstr>
      <vt:lpstr>Trattatello</vt:lpstr>
      <vt:lpstr>ParnoTheme</vt:lpstr>
      <vt:lpstr>Advanced Topics</vt:lpstr>
      <vt:lpstr>Rust has a lot of restrictions</vt:lpstr>
      <vt:lpstr>PowerPoint Presentation</vt:lpstr>
      <vt:lpstr>PowerPoint Presentation</vt:lpstr>
      <vt:lpstr>What is unsafe code?</vt:lpstr>
      <vt:lpstr>What is unsafe code?</vt:lpstr>
      <vt:lpstr>PowerPoint Presentation</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[PPtr demo]</vt:lpstr>
      <vt:lpstr>Recap</vt:lpstr>
      <vt:lpstr>Recap</vt:lpstr>
      <vt:lpstr>PowerPoint Presentation</vt:lpstr>
      <vt:lpstr>What is interior mutability?</vt:lpstr>
      <vt:lpstr>What is interior mutability?</vt:lpstr>
      <vt:lpstr>What’s the problem?</vt:lpstr>
      <vt:lpstr>What’s the problem?</vt:lpstr>
      <vt:lpstr>What’s the problem?</vt:lpstr>
      <vt:lpstr>Our goal is to encapsulate mutation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Solution: What doesn’t change?</vt:lpstr>
      <vt:lpstr>[RwLock demo]</vt:lpstr>
      <vt:lpstr>Interior mutability types</vt:lpstr>
      <vt:lpstr>Interior mutability types</vt:lpstr>
      <vt:lpstr>Interior mutability types</vt:lpstr>
      <vt:lpstr>Interior mutability types</vt:lpstr>
      <vt:lpstr>[RwLock demo]</vt:lpstr>
      <vt:lpstr>An encapsulating specification</vt:lpstr>
      <vt:lpstr>An encapsulating specification</vt:lpstr>
      <vt:lpstr>Recap</vt:lpstr>
      <vt:lpstr>Interior mutability types</vt:lpstr>
      <vt:lpstr>Let’s talk about this a bit more</vt:lpstr>
      <vt:lpstr>Interior mutability encapsulates mutation</vt:lpstr>
      <vt:lpstr>Interior mutability encapsulates mutation</vt:lpstr>
      <vt:lpstr>Interior mutability encapsulates mutation</vt:lpstr>
      <vt:lpstr>Interior mutability encapsulates mutation</vt:lpstr>
      <vt:lpstr>Interior mutability encapsulates mutation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Adding a specification</vt:lpstr>
      <vt:lpstr>Adding a specification</vt:lpstr>
      <vt:lpstr>One last question</vt:lpstr>
      <vt:lpstr>Recap</vt:lpstr>
      <vt:lpstr>PowerPoint Presentation</vt:lpstr>
      <vt:lpstr>We already covered locks actually …</vt:lpstr>
      <vt:lpstr>Realistic systems use fine-grained locks</vt:lpstr>
      <vt:lpstr>Realistic systems use fine-grained locks</vt:lpstr>
      <vt:lpstr>Realistic systems use fine-grained locks</vt:lpstr>
      <vt:lpstr>What is concurrency, generally?</vt:lpstr>
      <vt:lpstr>But how do we reason globally?</vt:lpstr>
      <vt:lpstr>Example 2: Producer/consumer queue</vt:lpstr>
      <vt:lpstr>Example 3: “Agreement”</vt:lpstr>
      <vt:lpstr>Example 3: “Agreement”</vt:lpstr>
      <vt:lpstr>Example 3: “Agreement”</vt:lpstr>
      <vt:lpstr>Example 3: “Agreement”</vt:lpstr>
      <vt:lpstr>Example 3: “Agreement”</vt:lpstr>
      <vt:lpstr>Example 3: “Agreement”</vt:lpstr>
      <vt:lpstr>Verus’s System: VerusSync</vt:lpstr>
      <vt:lpstr>Verus’s System: VerusSync</vt:lpstr>
      <vt:lpstr>Verus’s System: VerusSync</vt:lpstr>
      <vt:lpstr>Verus’s System: VerusSync</vt:lpstr>
      <vt:lpstr>PowerPoint Presentation</vt:lpstr>
      <vt:lpstr>[Demo: VerusSync]</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Travis Hance</cp:lastModifiedBy>
  <cp:revision>34</cp:revision>
  <dcterms:created xsi:type="dcterms:W3CDTF">2024-10-22T23:37:27Z</dcterms:created>
  <dcterms:modified xsi:type="dcterms:W3CDTF">2024-11-01T13:50:49Z</dcterms:modified>
</cp:coreProperties>
</file>